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0.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revolution.pdf" TargetMode="External"/><Relationship Id="rId3" Type="http://schemas.openxmlformats.org/officeDocument/2006/relationships/hyperlink" Target="https://www.marxists.org/archive/marx/works/download/pdf/Manifesto.pdf" TargetMode="External"/><Relationship Id="rId4" Type="http://schemas.openxmlformats.org/officeDocument/2006/relationships/hyperlink" Target="https://github.com/braddelong/public-files/blob/master/econ-135-lecture-10.pptx" TargetMode="External"/><Relationship Id="rId5" Type="http://schemas.openxmlformats.org/officeDocument/2006/relationships/hyperlink" Target="https://pubs.aeaweb.org/doi/pdfplus/10.1257/jep.20.2.3" TargetMode="External"/><Relationship Id="rId6" Type="http://schemas.openxmlformats.org/officeDocument/2006/relationships/hyperlink" Target="https://github.com/braddelong/public-files/blob/master/econ-135-lecture-11.pptx" TargetMode="External"/><Relationship Id="rId7" Type="http://schemas.openxmlformats.org/officeDocument/2006/relationships/hyperlink" Target="https://delong.typepad.com/files/slouching-towards-utopia-fall-2019.zip" TargetMode="External"/><Relationship Id="rId8" Type="http://schemas.openxmlformats.org/officeDocument/2006/relationships/hyperlink" Target="https://github.com/braddelong/public-files/blob/master/econ-135-lecture-12.pptx" TargetMode="External"/><Relationship Id="rId9" Type="http://schemas.openxmlformats.org/officeDocument/2006/relationships/hyperlink" Target="https://delong.typepad.com/files/goldin-katz-race-i.pdf" TargetMode="External"/><Relationship Id="rId10" Type="http://schemas.openxmlformats.org/officeDocument/2006/relationships/hyperlink" Target="https://github.com/braddelong/public-files/blob/master/econ-135-lecture-13.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download/pdf/Manifesto.pdf"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2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1.png"/><Relationship Id="rId6" Type="http://schemas.openxmlformats.org/officeDocument/2006/relationships/image" Target="../media/image3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0:…"/>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10:</a:t>
            </a:r>
          </a:p>
          <a:p>
            <a:pPr defTabSz="406908">
              <a:defRPr sz="5340"/>
            </a:pPr>
            <a:r>
              <a:t>3.2.2. The Industrial Revolution II</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2020-02-20</a:t>
            </a:r>
          </a:p>
          <a:p>
            <a:pPr marL="0" indent="0" algn="ctr" defTabSz="402336">
              <a:spcBef>
                <a:spcPts val="1000"/>
              </a:spcBef>
              <a:buSzTx/>
              <a:buFontTx/>
              <a:buNone/>
              <a:defRPr sz="2112">
                <a:latin typeface="+mj-lt"/>
                <a:ea typeface="+mj-ea"/>
                <a:cs typeface="+mj-cs"/>
                <a:sym typeface="Helvetica"/>
              </a:defRPr>
            </a:pPr>
            <a:r>
              <a:t>for presentation: 2020-02-27</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https://github.com/braddelong/public-files/blob/master/econ-135-lecture-10.pptx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Literacy on the Advance"/>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8000"/>
                </a:solidFill>
              </a:defRPr>
            </a:lvl1pPr>
          </a:lstStyle>
          <a:p>
            <a:pPr/>
            <a:r>
              <a:t>Literacy on the Advance</a:t>
            </a:r>
          </a:p>
        </p:txBody>
      </p:sp>
      <p:sp>
        <p:nvSpPr>
          <p:cNvPr id="8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83" name="Image" descr="Image"/>
          <p:cNvPicPr>
            <a:picLocks noChangeAspect="1"/>
          </p:cNvPicPr>
          <p:nvPr/>
        </p:nvPicPr>
        <p:blipFill>
          <a:blip r:embed="rId2">
            <a:extLst/>
          </a:blip>
          <a:stretch>
            <a:fillRect/>
          </a:stretch>
        </p:blipFill>
        <p:spPr>
          <a:xfrm>
            <a:off x="1215194" y="1440179"/>
            <a:ext cx="6870701" cy="48768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Amount of Parliamentary Legisl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Amount of Parliamentary Legislation</a:t>
            </a:r>
          </a:p>
        </p:txBody>
      </p:sp>
      <p:sp>
        <p:nvSpPr>
          <p:cNvPr id="8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87" name="Image" descr="Image"/>
          <p:cNvPicPr>
            <a:picLocks noChangeAspect="1"/>
          </p:cNvPicPr>
          <p:nvPr/>
        </p:nvPicPr>
        <p:blipFill>
          <a:blip r:embed="rId2">
            <a:extLst/>
          </a:blip>
          <a:stretch>
            <a:fillRect/>
          </a:stretch>
        </p:blipFill>
        <p:spPr>
          <a:xfrm>
            <a:off x="767330" y="1270000"/>
            <a:ext cx="7850744" cy="52171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Investments in Road and River Transpor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Investments in Road and River Transport</a:t>
            </a:r>
          </a:p>
        </p:txBody>
      </p:sp>
      <p:sp>
        <p:nvSpPr>
          <p:cNvPr id="9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1" name="Image" descr="Image"/>
          <p:cNvPicPr>
            <a:picLocks noChangeAspect="1"/>
          </p:cNvPicPr>
          <p:nvPr/>
        </p:nvPicPr>
        <p:blipFill>
          <a:blip r:embed="rId2">
            <a:extLst/>
          </a:blip>
          <a:stretch>
            <a:fillRect/>
          </a:stretch>
        </p:blipFill>
        <p:spPr>
          <a:xfrm>
            <a:off x="735395" y="1270000"/>
            <a:ext cx="7339902" cy="521716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Making Policy and Making the State"/>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8000"/>
                </a:solidFill>
              </a:defRPr>
            </a:lvl1pPr>
          </a:lstStyle>
          <a:p>
            <a:pPr/>
            <a:r>
              <a:t>Making Policy and Making the State</a:t>
            </a:r>
          </a:p>
        </p:txBody>
      </p:sp>
      <p:sp>
        <p:nvSpPr>
          <p:cNvPr id="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5" name="The shift to Parliament made the government trustable by taxpayer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3756">
              <a:spcBef>
                <a:spcPts val="800"/>
              </a:spcBef>
              <a:defRPr b="1" sz="1752">
                <a:latin typeface="+mj-lt"/>
                <a:ea typeface="+mj-ea"/>
                <a:cs typeface="+mj-cs"/>
                <a:sym typeface="Helvetica"/>
              </a:defRPr>
            </a:pPr>
            <a:r>
              <a:t>The shift to Parliament made the government trustable by taxpayers:</a:t>
            </a:r>
          </a:p>
          <a:p>
            <a:pPr marL="175661" indent="-175661" defTabSz="333756">
              <a:spcBef>
                <a:spcPts val="800"/>
              </a:spcBef>
              <a:buSzPct val="100000"/>
              <a:buChar char="•"/>
              <a:defRPr sz="1752">
                <a:latin typeface="Times New Roman"/>
                <a:ea typeface="Times New Roman"/>
                <a:cs typeface="Times New Roman"/>
                <a:sym typeface="Times New Roman"/>
              </a:defRPr>
            </a:pPr>
            <a:r>
              <a:t>The shift in authority and power to Parliament meant that policy got made in a completely different way. </a:t>
            </a:r>
          </a:p>
          <a:p>
            <a:pPr marL="175661" indent="-175661" defTabSz="333756">
              <a:spcBef>
                <a:spcPts val="800"/>
              </a:spcBef>
              <a:buSzPct val="100000"/>
              <a:buChar char="•"/>
              <a:defRPr sz="1752">
                <a:latin typeface="Times New Roman"/>
                <a:ea typeface="Times New Roman"/>
                <a:cs typeface="Times New Roman"/>
                <a:sym typeface="Times New Roman"/>
              </a:defRPr>
            </a:pPr>
            <a:r>
              <a:t>Parliament was not a democracy (less than 10% of adult males voted, voting was open and elections were often uncontested), but the policymaking process was open to at least some segments of society. </a:t>
            </a:r>
          </a:p>
          <a:p>
            <a:pPr marL="175661" indent="-175661" defTabSz="333756">
              <a:spcBef>
                <a:spcPts val="800"/>
              </a:spcBef>
              <a:buSzPct val="100000"/>
              <a:buChar char="•"/>
              <a:defRPr sz="1752">
                <a:latin typeface="Times New Roman"/>
                <a:ea typeface="Times New Roman"/>
                <a:cs typeface="Times New Roman"/>
                <a:sym typeface="Times New Roman"/>
              </a:defRPr>
            </a:pPr>
            <a:r>
              <a:t>This is revealed by petitioning, which was intense and often focused on economic policy, for example the attack on the Royal Africa Company or reorganization of property rights. Interestingly petitions were signed by many people who could not vote. </a:t>
            </a:r>
          </a:p>
          <a:p>
            <a:pPr marL="175661" indent="-175661" defTabSz="333756">
              <a:spcBef>
                <a:spcPts val="800"/>
              </a:spcBef>
              <a:buSzPct val="100000"/>
              <a:buChar char="•"/>
              <a:defRPr sz="1752">
                <a:latin typeface="Times New Roman"/>
                <a:ea typeface="Times New Roman"/>
                <a:cs typeface="Times New Roman"/>
                <a:sym typeface="Times New Roman"/>
              </a:defRPr>
            </a:pPr>
            <a:r>
              <a:t>Finally, the Glorious Revolution led to a dramatic strengthening of the capacity of the state. This is brilliantly described by John Brewer in his book </a:t>
            </a:r>
            <a:r>
              <a:rPr i="1"/>
              <a:t>The Sinews of Power</a:t>
            </a:r>
            <a:r>
              <a:t>. </a:t>
            </a:r>
          </a:p>
          <a:p>
            <a:pPr marL="175661" indent="-175661" defTabSz="333756">
              <a:spcBef>
                <a:spcPts val="800"/>
              </a:spcBef>
              <a:buSzPct val="100000"/>
              <a:buChar char="•"/>
              <a:defRPr sz="1752">
                <a:latin typeface="Times New Roman"/>
                <a:ea typeface="Times New Roman"/>
                <a:cs typeface="Times New Roman"/>
                <a:sym typeface="Times New Roman"/>
              </a:defRPr>
            </a:pPr>
            <a:r>
              <a:t>The taxation system was reorganized, with a huge expansion of the excise tax bureaucracy. </a:t>
            </a:r>
          </a:p>
          <a:p>
            <a:pPr marL="175661" indent="-175661" defTabSz="333756">
              <a:spcBef>
                <a:spcPts val="800"/>
              </a:spcBef>
              <a:buSzPct val="100000"/>
              <a:buChar char="•"/>
              <a:defRPr sz="1752">
                <a:latin typeface="Times New Roman"/>
                <a:ea typeface="Times New Roman"/>
                <a:cs typeface="Times New Roman"/>
                <a:sym typeface="Times New Roman"/>
              </a:defRPr>
            </a:pPr>
            <a:r>
              <a:t>The bureaucracy was very modern in its structure and was not venal. </a:t>
            </a:r>
          </a:p>
          <a:p>
            <a:pPr marL="175661" indent="-175661" defTabSz="333756">
              <a:spcBef>
                <a:spcPts val="800"/>
              </a:spcBef>
              <a:buSzPct val="100000"/>
              <a:buChar char="•"/>
              <a:defRPr sz="1752">
                <a:latin typeface="Times New Roman"/>
                <a:ea typeface="Times New Roman"/>
                <a:cs typeface="Times New Roman"/>
                <a:sym typeface="Times New Roman"/>
              </a:defRPr>
            </a:pPr>
            <a:r>
              <a:t>Government expenditures and debt expanded. </a:t>
            </a:r>
          </a:p>
          <a:p>
            <a:pPr marL="175661" indent="-175661" defTabSz="333756">
              <a:spcBef>
                <a:spcPts val="800"/>
              </a:spcBef>
              <a:buSzPct val="100000"/>
              <a:buChar char="•"/>
              <a:defRPr sz="1752">
                <a:latin typeface="Times New Roman"/>
                <a:ea typeface="Times New Roman"/>
                <a:cs typeface="Times New Roman"/>
                <a:sym typeface="Times New Roman"/>
              </a:defRPr>
            </a:pPr>
            <a:r>
              <a:t>The main reason for this was to fund the navy. The navy fought wars but it also enforced the Navigation Acts, passed by Oliver Cromwell, which protected British industry.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he Fiscal-Military State"/>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solidFill>
                  <a:srgbClr val="008000"/>
                </a:solidFill>
              </a:defRPr>
            </a:lvl1pPr>
          </a:lstStyle>
          <a:p>
            <a:pPr/>
            <a:r>
              <a:t>The Fiscal-Military State</a:t>
            </a:r>
          </a:p>
        </p:txBody>
      </p:sp>
      <p:sp>
        <p:nvSpPr>
          <p:cNvPr id="9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9" name="Image" descr="Image"/>
          <p:cNvPicPr>
            <a:picLocks noChangeAspect="1"/>
          </p:cNvPicPr>
          <p:nvPr/>
        </p:nvPicPr>
        <p:blipFill>
          <a:blip r:embed="rId2">
            <a:extLst/>
          </a:blip>
          <a:stretch>
            <a:fillRect/>
          </a:stretch>
        </p:blipFill>
        <p:spPr>
          <a:xfrm>
            <a:off x="277663" y="1270000"/>
            <a:ext cx="2779029" cy="2222120"/>
          </a:xfrm>
          <a:prstGeom prst="rect">
            <a:avLst/>
          </a:prstGeom>
          <a:ln w="12700">
            <a:miter lim="400000"/>
          </a:ln>
        </p:spPr>
      </p:pic>
      <p:pic>
        <p:nvPicPr>
          <p:cNvPr id="100" name="Image" descr="Image"/>
          <p:cNvPicPr>
            <a:picLocks noChangeAspect="1"/>
          </p:cNvPicPr>
          <p:nvPr/>
        </p:nvPicPr>
        <p:blipFill>
          <a:blip r:embed="rId3">
            <a:extLst/>
          </a:blip>
          <a:stretch>
            <a:fillRect/>
          </a:stretch>
        </p:blipFill>
        <p:spPr>
          <a:xfrm>
            <a:off x="3056691" y="1270000"/>
            <a:ext cx="2495715" cy="2222120"/>
          </a:xfrm>
          <a:prstGeom prst="rect">
            <a:avLst/>
          </a:prstGeom>
          <a:ln w="12700">
            <a:miter lim="400000"/>
          </a:ln>
        </p:spPr>
      </p:pic>
      <p:pic>
        <p:nvPicPr>
          <p:cNvPr id="101" name="Image" descr="Image"/>
          <p:cNvPicPr>
            <a:picLocks noChangeAspect="1"/>
          </p:cNvPicPr>
          <p:nvPr/>
        </p:nvPicPr>
        <p:blipFill>
          <a:blip r:embed="rId4">
            <a:extLst/>
          </a:blip>
          <a:stretch>
            <a:fillRect/>
          </a:stretch>
        </p:blipFill>
        <p:spPr>
          <a:xfrm>
            <a:off x="5643450" y="1270000"/>
            <a:ext cx="3333181" cy="2222120"/>
          </a:xfrm>
          <a:prstGeom prst="rect">
            <a:avLst/>
          </a:prstGeom>
          <a:ln w="12700">
            <a:miter lim="400000"/>
          </a:ln>
        </p:spPr>
      </p:pic>
      <p:pic>
        <p:nvPicPr>
          <p:cNvPr id="102" name="Image" descr="Image"/>
          <p:cNvPicPr>
            <a:picLocks noChangeAspect="1"/>
          </p:cNvPicPr>
          <p:nvPr/>
        </p:nvPicPr>
        <p:blipFill>
          <a:blip r:embed="rId5">
            <a:extLst/>
          </a:blip>
          <a:stretch>
            <a:fillRect/>
          </a:stretch>
        </p:blipFill>
        <p:spPr>
          <a:xfrm>
            <a:off x="277663" y="3577830"/>
            <a:ext cx="2495715" cy="2909331"/>
          </a:xfrm>
          <a:prstGeom prst="rect">
            <a:avLst/>
          </a:prstGeom>
          <a:ln w="12700">
            <a:miter lim="400000"/>
          </a:ln>
        </p:spPr>
      </p:pic>
      <p:pic>
        <p:nvPicPr>
          <p:cNvPr id="103" name="Image" descr="Image"/>
          <p:cNvPicPr>
            <a:picLocks noChangeAspect="1"/>
          </p:cNvPicPr>
          <p:nvPr/>
        </p:nvPicPr>
        <p:blipFill>
          <a:blip r:embed="rId6">
            <a:extLst/>
          </a:blip>
          <a:stretch>
            <a:fillRect/>
          </a:stretch>
        </p:blipFill>
        <p:spPr>
          <a:xfrm>
            <a:off x="3056691" y="3577830"/>
            <a:ext cx="2779029" cy="3020345"/>
          </a:xfrm>
          <a:prstGeom prst="rect">
            <a:avLst/>
          </a:prstGeom>
          <a:ln w="12700">
            <a:miter lim="400000"/>
          </a:ln>
        </p:spPr>
      </p:pic>
      <p:pic>
        <p:nvPicPr>
          <p:cNvPr id="104" name="Image" descr="Image"/>
          <p:cNvPicPr>
            <a:picLocks noChangeAspect="1"/>
          </p:cNvPicPr>
          <p:nvPr/>
        </p:nvPicPr>
        <p:blipFill>
          <a:blip r:embed="rId7">
            <a:extLst/>
          </a:blip>
          <a:stretch>
            <a:fillRect/>
          </a:stretch>
        </p:blipFill>
        <p:spPr>
          <a:xfrm>
            <a:off x="5775759" y="3750876"/>
            <a:ext cx="3074405" cy="273628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Whigs and Hunte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Whigs and Hunters</a:t>
            </a:r>
          </a:p>
        </p:txBody>
      </p:sp>
      <p:sp>
        <p:nvSpPr>
          <p:cNvPr id="10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8" name="In 1723 the Whig government passed the “Black Act” (in force until 1823) which made concealing your face a hanging offens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In 1723 the Whig government passed the “Black Act” (in force until 1823) which made concealing your face a hanging offense: </a:t>
            </a:r>
          </a:p>
          <a:p>
            <a:pPr marL="151597" indent="-151597" defTabSz="288036">
              <a:spcBef>
                <a:spcPts val="700"/>
              </a:spcBef>
              <a:buSzPct val="100000"/>
              <a:buChar char="•"/>
              <a:defRPr sz="1512">
                <a:latin typeface="Times New Roman"/>
                <a:ea typeface="Times New Roman"/>
                <a:cs typeface="Times New Roman"/>
                <a:sym typeface="Times New Roman"/>
              </a:defRPr>
            </a:pPr>
            <a:r>
              <a:t>In his book </a:t>
            </a:r>
            <a:r>
              <a:rPr i="1"/>
              <a:t>Whigs and Hunters: The Origin of the Black Act</a:t>
            </a:r>
            <a:r>
              <a:t>, E.P. Thompson shows that this was part of the struggle over the enclosure of common lands. </a:t>
            </a:r>
          </a:p>
          <a:p>
            <a:pPr marL="151597" indent="-151597" defTabSz="288036">
              <a:spcBef>
                <a:spcPts val="700"/>
              </a:spcBef>
              <a:buSzPct val="100000"/>
              <a:buChar char="•"/>
              <a:defRPr sz="1512">
                <a:latin typeface="Times New Roman"/>
                <a:ea typeface="Times New Roman"/>
                <a:cs typeface="Times New Roman"/>
                <a:sym typeface="Times New Roman"/>
              </a:defRPr>
            </a:pPr>
            <a:r>
              <a:t>Poor people had traditional rights to pasture their cows, collect wood and wild foods etc, and these rights were taken away. In response they attacked the animals, crops, possessions of those who took the land and did so in disguise (like highwaymen). </a:t>
            </a:r>
          </a:p>
          <a:p>
            <a:pPr marL="151597" indent="-151597" defTabSz="288036">
              <a:spcBef>
                <a:spcPts val="700"/>
              </a:spcBef>
              <a:buSzPct val="100000"/>
              <a:buChar char="•"/>
              <a:defRPr sz="1512">
                <a:latin typeface="Times New Roman"/>
                <a:ea typeface="Times New Roman"/>
                <a:cs typeface="Times New Roman"/>
                <a:sym typeface="Times New Roman"/>
              </a:defRPr>
            </a:pPr>
            <a:r>
              <a:t>On the face of it, the Black Act appears to be part of the strategy of the oligarchy to expropriate the poor after defeating the Monarchy. Thompson then asks: was the rule of law in England just a instrument of the oligarchy? A thinly disguised tool for their interests? </a:t>
            </a:r>
          </a:p>
          <a:p>
            <a:pPr marL="151597" indent="-151597" defTabSz="288036">
              <a:spcBef>
                <a:spcPts val="700"/>
              </a:spcBef>
              <a:buSzPct val="100000"/>
              <a:buChar char="•"/>
              <a:defRPr sz="1512">
                <a:latin typeface="Times New Roman"/>
                <a:ea typeface="Times New Roman"/>
                <a:cs typeface="Times New Roman"/>
                <a:sym typeface="Times New Roman"/>
              </a:defRPr>
            </a:pPr>
            <a:r>
              <a:t>He shows the answer to this is no. Poor people challenged enclosures and frequently had their rights upheld by local justices of the peace, often the local squire or landowner! The rule of law was in fact real. </a:t>
            </a:r>
          </a:p>
          <a:p>
            <a:pPr marL="151597" indent="-151597" defTabSz="288036">
              <a:spcBef>
                <a:spcPts val="700"/>
              </a:spcBef>
              <a:buSzPct val="100000"/>
              <a:buChar char="•"/>
              <a:defRPr sz="1512">
                <a:latin typeface="Times New Roman"/>
                <a:ea typeface="Times New Roman"/>
                <a:cs typeface="Times New Roman"/>
                <a:sym typeface="Times New Roman"/>
              </a:defRPr>
            </a:pPr>
            <a:r>
              <a:t>How can one explain this apparently paradoxical finding? Thompson argues that this stems from the struggle against the monarchy in the 17th century: </a:t>
            </a:r>
          </a:p>
          <a:p>
            <a:pPr lvl="1" marL="391627" indent="-151597" defTabSz="288036">
              <a:spcBef>
                <a:spcPts val="700"/>
              </a:spcBef>
              <a:buSzPct val="100000"/>
              <a:buChar char="•"/>
              <a:defRPr sz="1512">
                <a:latin typeface="Times New Roman"/>
                <a:ea typeface="Times New Roman"/>
                <a:cs typeface="Times New Roman"/>
                <a:sym typeface="Times New Roman"/>
              </a:defRPr>
            </a:pPr>
            <a:r>
              <a:t>It was inherent in the very nature of the medium which they [those aristocrats, merchants etc. fighting the Crown] had selected for their own self-defense that it could not be reserved for the exclusive use only of their own class. The law, in its forms and traditions, entailed principles of equity and universality which ... had to be extended to all sorts and degrees of men. It is true that the law did mediate existent class relations to the advantage of the rulers, but it did so through legal forms, which imposed, again and again, inhibitions upon the actions of the rulers… (p. 264)</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 Constrained Oligarchy"/>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A Constrained Oligarchy</a:t>
            </a:r>
          </a:p>
        </p:txBody>
      </p:sp>
      <p:sp>
        <p:nvSpPr>
          <p:cNvPr id="11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2" name="Law as a way for plutocracy to protect itself against kleptocrac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Law as a way for plutocracy to protect itself against kleptocracy: </a:t>
            </a:r>
          </a:p>
          <a:p>
            <a:pPr marL="206943" indent="-206943" defTabSz="393192">
              <a:spcBef>
                <a:spcPts val="1000"/>
              </a:spcBef>
              <a:buSzPct val="100000"/>
              <a:buChar char="•"/>
              <a:defRPr sz="2064">
                <a:latin typeface="Times New Roman"/>
                <a:ea typeface="Times New Roman"/>
                <a:cs typeface="Times New Roman"/>
                <a:sym typeface="Times New Roman"/>
              </a:defRPr>
            </a:pPr>
            <a:r>
              <a:t>The Oligarchy could not risk abandoning this situation because “in the sixteenth and seventeenth centuries the law had been less an instrument of class power than a central area of conflict. Inherited by the eighteenth century gentry, this changed law was .. central to their whole purchase upon power and upon the means of life. Take away law, and the royal prerogative .. might flood back upon their properties and lives.” </a:t>
            </a:r>
          </a:p>
          <a:p>
            <a:pPr marL="206943" indent="-206943" defTabSz="393192">
              <a:spcBef>
                <a:spcPts val="1000"/>
              </a:spcBef>
              <a:buSzPct val="100000"/>
              <a:buChar char="•"/>
              <a:defRPr sz="2064">
                <a:latin typeface="Times New Roman"/>
                <a:ea typeface="Times New Roman"/>
                <a:cs typeface="Times New Roman"/>
                <a:sym typeface="Times New Roman"/>
              </a:defRPr>
            </a:pPr>
            <a:r>
              <a:t>It was also in the interest of the king to constrain local elites by limiting their extraction of the peasants. </a:t>
            </a:r>
          </a:p>
          <a:p>
            <a:pPr marL="206943" indent="-206943" defTabSz="393192">
              <a:spcBef>
                <a:spcPts val="1000"/>
              </a:spcBef>
              <a:buSzPct val="100000"/>
              <a:buChar char="•"/>
              <a:defRPr sz="2064">
                <a:latin typeface="Times New Roman"/>
                <a:ea typeface="Times New Roman"/>
                <a:cs typeface="Times New Roman"/>
                <a:sym typeface="Times New Roman"/>
              </a:defRPr>
            </a:pPr>
            <a:r>
              <a:t>Thompson also points out an interesting connection to the transition towards democracy: “When the struggles of 1790-1832 signaled that this equilibrium had changed, the rulers of England were faced with alarming alternatives. They could either dispense with the rule of law, dismantle their elaborate constitutional structures, countermand their own rhetoric and rule by force; or they could submit to their own rules and surrender their hegemony.” (p. 269)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Economic Growth and Constitutional Regim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Economic Growth and Constitutional Regimes</a:t>
            </a:r>
          </a:p>
        </p:txBody>
      </p:sp>
      <p:sp>
        <p:nvSpPr>
          <p:cNvPr id="11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6" name="Did it make a differenc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Did it make a difference?</a:t>
            </a:r>
          </a:p>
          <a:p>
            <a:pPr marL="206943" indent="-206943" defTabSz="393192">
              <a:spcBef>
                <a:spcPts val="1000"/>
              </a:spcBef>
              <a:buSzPct val="100000"/>
              <a:buChar char="•"/>
              <a:defRPr sz="2064">
                <a:latin typeface="Times New Roman"/>
                <a:ea typeface="Times New Roman"/>
                <a:cs typeface="Times New Roman"/>
                <a:sym typeface="Times New Roman"/>
              </a:defRPr>
            </a:pPr>
            <a:r>
              <a:t>There is evidence that, though small compared to what happened subsequently, Western Europe began to pull ahead economically of the rest of the world in the early-modern period. Probably also significant in establishing the prerequisites for divergence. </a:t>
            </a:r>
          </a:p>
          <a:p>
            <a:pPr marL="206943" indent="-206943" defTabSz="393192">
              <a:spcBef>
                <a:spcPts val="1000"/>
              </a:spcBef>
              <a:buSzPct val="100000"/>
              <a:buChar char="•"/>
              <a:defRPr sz="2064">
                <a:latin typeface="Times New Roman"/>
                <a:ea typeface="Times New Roman"/>
                <a:cs typeface="Times New Roman"/>
                <a:sym typeface="Times New Roman"/>
              </a:defRPr>
            </a:pPr>
            <a:r>
              <a:t>Correlation between political reforms and success. Why did some countries develop constraints on power and constitutional regimes? Why did Spain not have a Glorious Revolution? </a:t>
            </a:r>
          </a:p>
          <a:p>
            <a:pPr lvl="1" marL="534603" indent="-206943" defTabSz="393192">
              <a:spcBef>
                <a:spcPts val="1000"/>
              </a:spcBef>
              <a:buSzPct val="100000"/>
              <a:buChar char="•"/>
              <a:defRPr sz="2064">
                <a:latin typeface="Times New Roman"/>
                <a:ea typeface="Times New Roman"/>
                <a:cs typeface="Times New Roman"/>
                <a:sym typeface="Times New Roman"/>
              </a:defRPr>
            </a:pPr>
            <a:r>
              <a:t>Acemoglu, Johnson, and Robinson examine this question in “Rise of Europe: Atlantic Trade” (American Economic Review, 2005). </a:t>
            </a:r>
          </a:p>
          <a:p>
            <a:pPr marL="206943" indent="-206943" defTabSz="393192">
              <a:spcBef>
                <a:spcPts val="1000"/>
              </a:spcBef>
              <a:buSzPct val="100000"/>
              <a:buChar char="•"/>
              <a:defRPr sz="2064">
                <a:latin typeface="Times New Roman"/>
                <a:ea typeface="Times New Roman"/>
                <a:cs typeface="Times New Roman"/>
                <a:sym typeface="Times New Roman"/>
              </a:defRPr>
            </a:pPr>
            <a:r>
              <a:t>We’ll see that the discussion here resonates with the debate between Brenner and Postan, and matters for interpretations of whether or not commercialization must have been good for institutional development. </a:t>
            </a:r>
          </a:p>
          <a:p>
            <a:pPr marL="206943" indent="-206943" defTabSz="393192">
              <a:spcBef>
                <a:spcPts val="1000"/>
              </a:spcBef>
              <a:buSzPct val="100000"/>
              <a:buChar char="•"/>
              <a:defRPr sz="2064">
                <a:latin typeface="Times New Roman"/>
                <a:ea typeface="Times New Roman"/>
                <a:cs typeface="Times New Roman"/>
                <a:sym typeface="Times New Roman"/>
              </a:defRPr>
            </a:pPr>
            <a:r>
              <a:t>Close aggregate association between growth and the expansion of overseas trade after 1492.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Industrial Revolution: Atlantic Expans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Atlantic Expansion</a:t>
            </a:r>
          </a:p>
        </p:txBody>
      </p:sp>
      <p:sp>
        <p:nvSpPr>
          <p:cNvPr id="11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0" name="Which countries developed constitutional regim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Which countries developed constitutional regimes?</a:t>
            </a:r>
          </a:p>
          <a:p>
            <a:pPr marL="139566" indent="-139566" defTabSz="265175">
              <a:spcBef>
                <a:spcPts val="600"/>
              </a:spcBef>
              <a:buSzPct val="100000"/>
              <a:buChar char="•"/>
              <a:defRPr sz="1392">
                <a:latin typeface="Times New Roman"/>
                <a:ea typeface="Times New Roman"/>
                <a:cs typeface="Times New Roman"/>
                <a:sym typeface="Times New Roman"/>
              </a:defRPr>
            </a:pPr>
            <a:r>
              <a:t>Major issue in early modern Europe: security of property rights for merchants and control of entry into overseas trade. These economic institutions determined by the distribution of political power. </a:t>
            </a:r>
          </a:p>
          <a:p>
            <a:pPr marL="139566" indent="-139566" defTabSz="265175">
              <a:spcBef>
                <a:spcPts val="600"/>
              </a:spcBef>
              <a:buSzPct val="100000"/>
              <a:buChar char="•"/>
              <a:defRPr sz="1392">
                <a:latin typeface="Times New Roman"/>
                <a:ea typeface="Times New Roman"/>
                <a:cs typeface="Times New Roman"/>
                <a:sym typeface="Times New Roman"/>
              </a:defRPr>
            </a:pPr>
            <a:r>
              <a:t>In absolutist monarchies, less security of property rights and crown monopoly of foreign trade. </a:t>
            </a:r>
          </a:p>
          <a:p>
            <a:pPr marL="139566" indent="-139566" defTabSz="265175">
              <a:spcBef>
                <a:spcPts val="600"/>
              </a:spcBef>
              <a:buSzPct val="100000"/>
              <a:buChar char="•"/>
              <a:defRPr sz="1392">
                <a:latin typeface="Times New Roman"/>
                <a:ea typeface="Times New Roman"/>
                <a:cs typeface="Times New Roman"/>
                <a:sym typeface="Times New Roman"/>
              </a:defRPr>
            </a:pPr>
            <a:r>
              <a:t>Development of constraints in Britain and the Netherlands related to conflict between merchants and Crown. </a:t>
            </a:r>
          </a:p>
          <a:p>
            <a:pPr marL="139566" indent="-139566" defTabSz="265175">
              <a:spcBef>
                <a:spcPts val="600"/>
              </a:spcBef>
              <a:buSzPct val="100000"/>
              <a:buChar char="•"/>
              <a:defRPr sz="1392">
                <a:latin typeface="Times New Roman"/>
                <a:ea typeface="Times New Roman"/>
                <a:cs typeface="Times New Roman"/>
                <a:sym typeface="Times New Roman"/>
              </a:defRPr>
            </a:pPr>
            <a:r>
              <a:t>Institutional change driven by opening of Atlantic trade which enriched and empowered those with an interest in restraining power – English Civil War and Glorious Revolution, Dutch Revolt. </a:t>
            </a:r>
          </a:p>
          <a:p>
            <a:pPr marL="139566" indent="-139566" defTabSz="265175">
              <a:spcBef>
                <a:spcPts val="600"/>
              </a:spcBef>
              <a:buSzPct val="100000"/>
              <a:buChar char="•"/>
              <a:defRPr sz="1392">
                <a:latin typeface="Times New Roman"/>
                <a:ea typeface="Times New Roman"/>
                <a:cs typeface="Times New Roman"/>
                <a:sym typeface="Times New Roman"/>
              </a:defRPr>
            </a:pPr>
            <a:r>
              <a:t>Thus rise of Western Europe was in fact the rise of Atlantic Europe. But not all Atlantic nations gained. </a:t>
            </a:r>
          </a:p>
          <a:p>
            <a:pPr marL="139566" indent="-139566" defTabSz="265175">
              <a:spcBef>
                <a:spcPts val="600"/>
              </a:spcBef>
              <a:buSzPct val="100000"/>
              <a:buChar char="•"/>
              <a:defRPr sz="1392">
                <a:latin typeface="Times New Roman"/>
                <a:ea typeface="Times New Roman"/>
                <a:cs typeface="Times New Roman"/>
                <a:sym typeface="Times New Roman"/>
              </a:defRPr>
            </a:pPr>
            <a:r>
              <a:t>Changing environment: opening of trade routes to New World and Asia via the Atlantic. </a:t>
            </a:r>
          </a:p>
          <a:p>
            <a:pPr marL="139566" indent="-139566" defTabSz="265175">
              <a:spcBef>
                <a:spcPts val="600"/>
              </a:spcBef>
              <a:buSzPct val="100000"/>
              <a:buChar char="•"/>
              <a:defRPr sz="1392">
                <a:latin typeface="Times New Roman"/>
                <a:ea typeface="Times New Roman"/>
                <a:cs typeface="Times New Roman"/>
                <a:sym typeface="Times New Roman"/>
              </a:defRPr>
            </a:pPr>
            <a:r>
              <a:t>Different effects of this new economic opportunity depending on economic and political institutions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access to the Atlantic and with some degree of entry into foreign trade (i.e., Britain and the Netherlands): new groups of merchants enriched.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tight crown monopoly of trade (i.e., Spain, Portugal, France), the monarchy and its allies became the main beneficiaries </a:t>
            </a:r>
          </a:p>
          <a:p>
            <a:pPr marL="139566" indent="-139566" defTabSz="265175">
              <a:spcBef>
                <a:spcPts val="600"/>
              </a:spcBef>
              <a:buSzPct val="100000"/>
              <a:buChar char="•"/>
              <a:defRPr sz="1392">
                <a:latin typeface="Times New Roman"/>
                <a:ea typeface="Times New Roman"/>
                <a:cs typeface="Times New Roman"/>
                <a:sym typeface="Times New Roman"/>
              </a:defRPr>
            </a:pPr>
            <a:r>
              <a:t>For countries without access to the Atlantic; no direct benefits and indirect costs through diversion of trade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new groups outside of the Royal coalition was crucial. They had vested interest in more secure property rights and in restraining monopolies.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these groups through inter-Oceanic trade strengthened their resources and political power and culminated in the Dutch Revolt and in Britain the Civil War and Glorious Revolution. </a:t>
            </a:r>
            <a:br/>
          </a:p>
        </p:txBody>
      </p:sp>
      <p:sp>
        <p:nvSpPr>
          <p:cNvPr id="121" name="10:20-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10:20-10:35</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ssessing the North-Thomas View"/>
          <p:cNvSpPr txBox="1"/>
          <p:nvPr>
            <p:ph type="title" idx="4294967295"/>
          </p:nvPr>
        </p:nvSpPr>
        <p:spPr>
          <a:xfrm>
            <a:off x="277663" y="-1"/>
            <a:ext cx="8572501" cy="1270001"/>
          </a:xfrm>
          <a:prstGeom prst="rect">
            <a:avLst/>
          </a:prstGeom>
        </p:spPr>
        <p:txBody>
          <a:bodyPr>
            <a:normAutofit fontScale="100000" lnSpcReduction="0"/>
          </a:bodyPr>
          <a:lstStyle>
            <a:lvl1pPr defTabSz="306324">
              <a:defRPr sz="4020">
                <a:solidFill>
                  <a:srgbClr val="008000"/>
                </a:solidFill>
              </a:defRPr>
            </a:lvl1pPr>
          </a:lstStyle>
          <a:p>
            <a:pPr/>
            <a:r>
              <a:t>Assessing the North-Thomas View</a:t>
            </a:r>
          </a:p>
        </p:txBody>
      </p:sp>
      <p:sp>
        <p:nvSpPr>
          <p:cNvPr id="12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5" name="We now think it is incomple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We now think it is incomplete:</a:t>
            </a:r>
          </a:p>
          <a:p>
            <a:pPr marL="218974" indent="-218974" defTabSz="416052">
              <a:spcBef>
                <a:spcPts val="1000"/>
              </a:spcBef>
              <a:buSzPct val="100000"/>
              <a:buChar char="•"/>
              <a:defRPr sz="2184">
                <a:latin typeface="Times New Roman"/>
                <a:ea typeface="Times New Roman"/>
                <a:cs typeface="Times New Roman"/>
                <a:sym typeface="Times New Roman"/>
              </a:defRPr>
            </a:pPr>
            <a:r>
              <a:t>North and Thomas’ view incomplete. They do not explain why this all happened in Britain. North and Thomas argued that this was due to initially good institutions (Tudor monarchy in England was relatively constrained already), but this is not sufficient to explain who did well (e.g. Italian city states had best institutions but stagnated). </a:t>
            </a:r>
          </a:p>
          <a:p>
            <a:pPr marL="218974" indent="-218974" defTabSz="416052">
              <a:spcBef>
                <a:spcPts val="1000"/>
              </a:spcBef>
              <a:buSzPct val="100000"/>
              <a:buChar char="•"/>
              <a:defRPr sz="2184">
                <a:latin typeface="Times New Roman"/>
                <a:ea typeface="Times New Roman"/>
                <a:cs typeface="Times New Roman"/>
                <a:sym typeface="Times New Roman"/>
              </a:defRPr>
            </a:pPr>
            <a:r>
              <a:t>Crucial interaction between initial institutions and access to Atlantic/Overseas trading opportunities. </a:t>
            </a:r>
          </a:p>
          <a:p>
            <a:pPr marL="218974" indent="-218974" defTabSz="416052">
              <a:spcBef>
                <a:spcPts val="1000"/>
              </a:spcBef>
              <a:buSzPct val="100000"/>
              <a:buChar char="•"/>
              <a:defRPr sz="2184">
                <a:latin typeface="Times New Roman"/>
                <a:ea typeface="Times New Roman"/>
                <a:cs typeface="Times New Roman"/>
                <a:sym typeface="Times New Roman"/>
              </a:defRPr>
            </a:pPr>
            <a:r>
              <a:t>In fact, while in Britain and the Netherlands trade went hand in hand with improvements of institutions, in Spain there was institutional decline. </a:t>
            </a:r>
          </a:p>
          <a:p>
            <a:pPr marL="218974" indent="-218974" defTabSz="416052">
              <a:spcBef>
                <a:spcPts val="1000"/>
              </a:spcBef>
              <a:buSzPct val="100000"/>
              <a:buChar char="•"/>
              <a:defRPr sz="2184">
                <a:latin typeface="Times New Roman"/>
                <a:ea typeface="Times New Roman"/>
                <a:cs typeface="Times New Roman"/>
                <a:sym typeface="Times New Roman"/>
              </a:defRPr>
            </a:pPr>
            <a:r>
              <a:t>This is very much like Brenner’s story. It is the initial institutions (balance of power in society) that determines the implications of a big trade shock.</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0. Industrial Revolutions II (Feb 27):…"/>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10. Industrial Revolutions II (Feb 27):</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Joel Mokyr (1990): </a:t>
            </a:r>
            <a:r>
              <a:rPr i="1"/>
              <a:t>Lever of Riches</a:t>
            </a:r>
            <a:r>
              <a:t>, chapter 5 “The Years of Miracles” &lt;</a:t>
            </a:r>
            <a:r>
              <a:rPr u="sng">
                <a:solidFill>
                  <a:srgbClr val="0000FF"/>
                </a:solidFill>
                <a:uFill>
                  <a:solidFill>
                    <a:srgbClr val="0000FF"/>
                  </a:solidFill>
                </a:uFill>
                <a:hlinkClick r:id="rId2" invalidUrl="" action="" tgtFrame="" tooltip="" history="1" highlightClick="0" endSnd="0"/>
              </a:rPr>
              <a:t>https://delong.typepad.com/files/mokyr-lever-revolution.pdf</a:t>
            </a:r>
            <a:r>
              <a:t>&gt; </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a:t>
            </a:r>
            <a:r>
              <a:rPr i="1"/>
              <a:t>The Communist Manifesto</a:t>
            </a:r>
            <a:r>
              <a:t> &lt;</a:t>
            </a:r>
            <a:r>
              <a:rPr u="sng">
                <a:solidFill>
                  <a:srgbClr val="0000FF"/>
                </a:solidFill>
                <a:uFill>
                  <a:solidFill>
                    <a:srgbClr val="0000FF"/>
                  </a:solidFill>
                </a:uFill>
                <a:hlinkClick r:id="rId3" invalidUrl="" action="" tgtFrame="" tooltip="" history="1" highlightClick="0" endSnd="0"/>
              </a:rPr>
              <a:t>https://www.marxists.org/archive/marx/works/download/pdf/Manifesto.pdf</a:t>
            </a:r>
            <a:r>
              <a:t>&gt; </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https://github.com/braddelong/public-files/blob/master/econ-135-lecture-10.pptx</a:t>
            </a:r>
            <a:r>
              <a:rPr b="0"/>
              <a:t>&gt;</a:t>
            </a:r>
            <a:endParaRPr b="0"/>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11. Why Northwest Europe? (Mar 3):</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5" invalidUrl="" action="" tgtFrame="" tooltip="" history="1" highlightClick="0" endSnd="0"/>
              </a:rPr>
              <a:t>https://pubs.aeaweb.org/doi/pdfplus/10.1257/jep.20.2.3</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https://github.com/braddelong/public-files/blob/master/econ-135-lecture-11.pptx</a:t>
            </a:r>
            <a:r>
              <a:rPr b="0"/>
              <a:t>&gt;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8</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12. Modern Economic Growth (Mar 5):</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7" invalidUrl="" action="" tgtFrame="" tooltip="" history="1" highlightClick="0" endSnd="0"/>
              </a:rPr>
              <a:t>https://delong.typepad.com/files/slouching-towards-utopia-fall-2019.zip</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8" invalidUrl="" action="" tgtFrame="" tooltip="" history="1" highlightClick="0" endSnd="0"/>
              </a:rPr>
              <a:t>https://github.com/braddelong/public-files/blob/master/econ-135-lecture-12.pptx</a:t>
            </a:r>
            <a:r>
              <a:rPr b="0"/>
              <a:t>&gt;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8</a:t>
            </a:r>
          </a:p>
          <a:p>
            <a:pPr marL="0" indent="0" defTabSz="283463">
              <a:spcBef>
                <a:spcPts val="0"/>
              </a:spcBef>
              <a:buSzTx/>
              <a:buFontTx/>
              <a:buNone/>
              <a:defRPr b="1" sz="1488">
                <a:latin typeface="+mj-lt"/>
                <a:ea typeface="+mj-ea"/>
                <a:cs typeface="+mj-cs"/>
                <a:sym typeface="Helvetica"/>
              </a:defRPr>
            </a:pPr>
            <a:endParaRPr b="0"/>
          </a:p>
          <a:p>
            <a:pPr marL="0" indent="0" defTabSz="283463">
              <a:spcBef>
                <a:spcPts val="0"/>
              </a:spcBef>
              <a:buSzTx/>
              <a:buFontTx/>
              <a:buNone/>
              <a:defRPr b="1" sz="1488">
                <a:latin typeface="+mj-lt"/>
                <a:ea typeface="+mj-ea"/>
                <a:cs typeface="+mj-cs"/>
                <a:sym typeface="Helvetica"/>
              </a:defRPr>
            </a:pPr>
            <a:r>
              <a:t>13. U.S. Economic Ascendancy (Mar 10):</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9" invalidUrl="" action="" tgtFrame="" tooltip="" history="1" highlightClick="0" endSnd="0"/>
              </a:rPr>
              <a:t>https://delong.typepad.com/files/goldin-katz-race-i.pdf</a:t>
            </a:r>
            <a:r>
              <a:t>&gt;</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10" invalidUrl="" action="" tgtFrame="" tooltip="" history="1" highlightClick="0" endSnd="0"/>
              </a:rPr>
              <a:t>https://github.com/braddelong/public-files/blob/master/econ-135-lecture-13.pptx</a:t>
            </a:r>
            <a:r>
              <a:t>&gt;</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15</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Feb 27: 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Feb 27: Allen: Spread of Industrialization</a:t>
            </a:r>
          </a:p>
        </p:txBody>
      </p:sp>
      <p:sp>
        <p:nvSpPr>
          <p:cNvPr id="128" name="Robert Allen (2017): The Industrial Revolution: A Very Short Introduction &lt;https://delong.typepad.com/files/allen-industrial.pdf&gt;, chs. 3, 5-6:…"/>
          <p:cNvSpPr txBox="1"/>
          <p:nvPr>
            <p:ph type="body" sz="half" idx="4294967295"/>
          </p:nvPr>
        </p:nvSpPr>
        <p:spPr>
          <a:xfrm>
            <a:off x="277663" y="1269999"/>
            <a:ext cx="3631058" cy="5217161"/>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129"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
        <p:nvSpPr>
          <p:cNvPr id="13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e European Marriage Pattern and European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European Marriage Pattern and European Growth</a:t>
            </a:r>
          </a:p>
        </p:txBody>
      </p:sp>
      <p:sp>
        <p:nvSpPr>
          <p:cNvPr id="133" name="Malthus: positive and preventative check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Malthus: positive and preventative checks:</a:t>
            </a:r>
          </a:p>
          <a:p>
            <a:pPr marL="161223" indent="-161223" defTabSz="306324">
              <a:spcBef>
                <a:spcPts val="800"/>
              </a:spcBef>
              <a:buSzPct val="100000"/>
              <a:buChar char="•"/>
              <a:defRPr sz="1608">
                <a:latin typeface="Times New Roman"/>
                <a:ea typeface="Times New Roman"/>
                <a:cs typeface="Times New Roman"/>
                <a:sym typeface="Times New Roman"/>
              </a:defRPr>
            </a:pPr>
            <a:r>
              <a:t>Positive checks: events that raised the death rate, such as famines, disease, and war. We discussed that these may occur as rising population puts downward pressure on wages. </a:t>
            </a:r>
          </a:p>
          <a:p>
            <a:pPr marL="161223" indent="-161223" defTabSz="306324">
              <a:spcBef>
                <a:spcPts val="800"/>
              </a:spcBef>
              <a:buSzPct val="100000"/>
              <a:buChar char="•"/>
              <a:defRPr sz="1608">
                <a:latin typeface="Times New Roman"/>
                <a:ea typeface="Times New Roman"/>
                <a:cs typeface="Times New Roman"/>
                <a:sym typeface="Times New Roman"/>
              </a:defRPr>
            </a:pPr>
            <a:r>
              <a:t>Preventative checks: behavior that lowered the fertility rate - delaying the age of marriage for women or preventing some women from marrying altogether.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positive check operates have a low level of average income since population expansion is only restrained by mortality.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preventive check operates have a higher level of average income since the birth rate falls if income drops and the fall in fertility relieves the population pressure, thereby, cushioning the income drop. </a:t>
            </a:r>
          </a:p>
          <a:p>
            <a:pPr marL="161223" indent="-161223" defTabSz="306324">
              <a:spcBef>
                <a:spcPts val="800"/>
              </a:spcBef>
              <a:buSzPct val="100000"/>
              <a:buChar char="•"/>
              <a:defRPr sz="1608">
                <a:latin typeface="Times New Roman"/>
                <a:ea typeface="Times New Roman"/>
                <a:cs typeface="Times New Roman"/>
                <a:sym typeface="Times New Roman"/>
              </a:defRPr>
            </a:pPr>
            <a:r>
              <a:t>In Bulgaria in 1900,all women (99%)eventually married and most married in their teens. </a:t>
            </a:r>
          </a:p>
          <a:p>
            <a:pPr lvl="1" marL="416493" indent="-161223" defTabSz="306324">
              <a:spcBef>
                <a:spcPts val="800"/>
              </a:spcBef>
              <a:buSzPct val="100000"/>
              <a:buChar char="•"/>
              <a:defRPr sz="1608">
                <a:latin typeface="Times New Roman"/>
                <a:ea typeface="Times New Roman"/>
                <a:cs typeface="Times New Roman"/>
                <a:sym typeface="Times New Roman"/>
              </a:defRPr>
            </a:pPr>
            <a:r>
              <a:t>Bulgaria was a positive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very high and independent of income. </a:t>
            </a:r>
          </a:p>
          <a:p>
            <a:pPr marL="161223" indent="-161223" defTabSz="306324">
              <a:spcBef>
                <a:spcPts val="800"/>
              </a:spcBef>
              <a:buSzPct val="100000"/>
              <a:buChar char="•"/>
              <a:defRPr sz="1608">
                <a:latin typeface="Times New Roman"/>
                <a:ea typeface="Times New Roman"/>
                <a:cs typeface="Times New Roman"/>
                <a:sym typeface="Times New Roman"/>
              </a:defRPr>
            </a:pPr>
            <a:r>
              <a:t>In Belgium in 1900, 17% of the women never married and most who did married late. </a:t>
            </a:r>
          </a:p>
          <a:p>
            <a:pPr lvl="1" marL="416493" indent="-161223" defTabSz="306324">
              <a:spcBef>
                <a:spcPts val="800"/>
              </a:spcBef>
              <a:buSzPct val="100000"/>
              <a:buChar char="•"/>
              <a:defRPr sz="1608">
                <a:latin typeface="Times New Roman"/>
                <a:ea typeface="Times New Roman"/>
                <a:cs typeface="Times New Roman"/>
                <a:sym typeface="Times New Roman"/>
              </a:defRPr>
            </a:pPr>
            <a:r>
              <a:t>Belgium was a preventive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lowered and could rise and fall with the income as marriage ages and proportions changed. </a:t>
            </a:r>
          </a:p>
        </p:txBody>
      </p:sp>
      <p:sp>
        <p:nvSpPr>
          <p:cNvPr id="134" name="10:10-10:1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10:10-10:15</a:t>
            </a:r>
          </a:p>
        </p:txBody>
      </p:sp>
      <p:sp>
        <p:nvSpPr>
          <p:cNvPr id="13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 Line from Trieste on the Adriatic to Stettin on the Baltic Divides Continental Europ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solidFill>
                  <a:srgbClr val="008000"/>
                </a:solidFill>
              </a:defRPr>
            </a:lvl1pPr>
          </a:lstStyle>
          <a:p>
            <a:pPr/>
            <a:r>
              <a:t>A Line from Trieste on the Adriatic to Stettin on the Baltic Divides Continental Europe</a:t>
            </a:r>
          </a:p>
        </p:txBody>
      </p:sp>
      <p:sp>
        <p:nvSpPr>
          <p:cNvPr id="138" name="Preventative checks west; positive checks east:…"/>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b="1" sz="1584">
                <a:latin typeface="+mj-lt"/>
                <a:ea typeface="+mj-ea"/>
                <a:cs typeface="+mj-cs"/>
                <a:sym typeface="Helvetica"/>
              </a:defRPr>
            </a:pPr>
            <a:r>
              <a:t>Preventative checks west; positive checks east:</a:t>
            </a:r>
          </a:p>
          <a:p>
            <a:pPr marL="158816" indent="-158816" defTabSz="301752">
              <a:spcBef>
                <a:spcPts val="700"/>
              </a:spcBef>
              <a:buSzPct val="100000"/>
              <a:buChar char="•"/>
              <a:defRPr sz="1584">
                <a:latin typeface="Times New Roman"/>
                <a:ea typeface="Times New Roman"/>
                <a:cs typeface="Times New Roman"/>
                <a:sym typeface="Times New Roman"/>
              </a:defRPr>
            </a:pPr>
            <a:r>
              <a:t>Western Europe was distinctive:</a:t>
            </a:r>
          </a:p>
          <a:p>
            <a:pPr lvl="1" marL="410276" indent="-158816" defTabSz="301752">
              <a:spcBef>
                <a:spcPts val="700"/>
              </a:spcBef>
              <a:buSzPct val="100000"/>
              <a:buChar char="•"/>
              <a:defRPr sz="1584">
                <a:latin typeface="Times New Roman"/>
                <a:ea typeface="Times New Roman"/>
                <a:cs typeface="Times New Roman"/>
                <a:sym typeface="Times New Roman"/>
              </a:defRPr>
            </a:pPr>
            <a:r>
              <a:t>It had a preventive check demographic system. </a:t>
            </a:r>
          </a:p>
          <a:p>
            <a:pPr lvl="1" marL="410276" indent="-158816" defTabSz="301752">
              <a:spcBef>
                <a:spcPts val="700"/>
              </a:spcBef>
              <a:buSzPct val="100000"/>
              <a:buChar char="•"/>
              <a:defRPr sz="1584">
                <a:latin typeface="Times New Roman"/>
                <a:ea typeface="Times New Roman"/>
                <a:cs typeface="Times New Roman"/>
                <a:sym typeface="Times New Roman"/>
              </a:defRPr>
            </a:pPr>
            <a:r>
              <a:t>Birth and death rates were lower.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standard of living was always higher.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higher standard of living could have provided more scope for savings and investment, allowing western Europe’s lead grew over time. </a:t>
            </a:r>
          </a:p>
          <a:p>
            <a:pPr lvl="1" marL="410276" indent="-158816" defTabSz="301752">
              <a:spcBef>
                <a:spcPts val="700"/>
              </a:spcBef>
              <a:buSzPct val="100000"/>
              <a:buChar char="•"/>
              <a:defRPr sz="1584">
                <a:latin typeface="Times New Roman"/>
                <a:ea typeface="Times New Roman"/>
                <a:cs typeface="Times New Roman"/>
                <a:sym typeface="Times New Roman"/>
              </a:defRPr>
            </a:pPr>
            <a:r>
              <a:t>Hence, Hajnal argued that distinctive family structure could explain the rise of the Western world. </a:t>
            </a:r>
          </a:p>
          <a:p>
            <a:pPr marL="158816" indent="-158816" defTabSz="301752">
              <a:spcBef>
                <a:spcPts val="700"/>
              </a:spcBef>
              <a:buSzPct val="100000"/>
              <a:buChar char="•"/>
              <a:defRPr sz="1584">
                <a:latin typeface="Times New Roman"/>
                <a:ea typeface="Times New Roman"/>
                <a:cs typeface="Times New Roman"/>
                <a:sym typeface="Times New Roman"/>
              </a:defRPr>
            </a:pPr>
            <a:r>
              <a:t>But:</a:t>
            </a:r>
          </a:p>
          <a:p>
            <a:pPr lvl="1" marL="410276" indent="-158816" defTabSz="301752">
              <a:spcBef>
                <a:spcPts val="700"/>
              </a:spcBef>
              <a:buSzPct val="100000"/>
              <a:buChar char="•"/>
              <a:defRPr sz="1584">
                <a:latin typeface="Times New Roman"/>
                <a:ea typeface="Times New Roman"/>
                <a:cs typeface="Times New Roman"/>
                <a:sym typeface="Times New Roman"/>
              </a:defRPr>
            </a:pPr>
            <a:r>
              <a:t>Research on Asia - such as the seminal work by Ken Pomeranz that we will discuss later in this lecture - has brought this view into question. </a:t>
            </a:r>
          </a:p>
          <a:p>
            <a:pPr lvl="1" marL="410276" indent="-158816" defTabSz="301752">
              <a:spcBef>
                <a:spcPts val="700"/>
              </a:spcBef>
              <a:buSzPct val="100000"/>
              <a:buChar char="•"/>
              <a:defRPr sz="1584">
                <a:latin typeface="Times New Roman"/>
                <a:ea typeface="Times New Roman"/>
                <a:cs typeface="Times New Roman"/>
                <a:sym typeface="Times New Roman"/>
              </a:defRPr>
            </a:pPr>
            <a:r>
              <a:t>A variety of historical evidence shows that in China, high rates of female infanticide were used as a preventative check on fertility. </a:t>
            </a:r>
          </a:p>
          <a:p>
            <a:pPr lvl="1" marL="410276" indent="-158816" defTabSz="301752">
              <a:spcBef>
                <a:spcPts val="700"/>
              </a:spcBef>
              <a:buSzPct val="100000"/>
              <a:buChar char="•"/>
              <a:defRPr sz="1584">
                <a:latin typeface="Times New Roman"/>
                <a:ea typeface="Times New Roman"/>
                <a:cs typeface="Times New Roman"/>
                <a:sym typeface="Times New Roman"/>
              </a:defRPr>
            </a:pPr>
            <a:r>
              <a:t>It was not uncommon for female infanticide rates to be as high as one third, and infanticide appears to have responded to economic conditions. </a:t>
            </a:r>
          </a:p>
          <a:p>
            <a:pPr lvl="1" marL="410276" indent="-158816" defTabSz="301752">
              <a:spcBef>
                <a:spcPts val="700"/>
              </a:spcBef>
              <a:buSzPct val="100000"/>
              <a:buChar char="•"/>
              <a:defRPr sz="1584">
                <a:latin typeface="Times New Roman"/>
                <a:ea typeface="Times New Roman"/>
                <a:cs typeface="Times New Roman"/>
                <a:sym typeface="Times New Roman"/>
              </a:defRPr>
            </a:pPr>
            <a:r>
              <a:t>If the European marriage pattern was a necessary condition for the Industrial Revolution, it could not have been a sufficient condition. </a:t>
            </a:r>
          </a:p>
        </p:txBody>
      </p:sp>
      <p:sp>
        <p:nvSpPr>
          <p:cNvPr id="139" name="10:10-10:1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10:10-10:15</a:t>
            </a:r>
          </a:p>
        </p:txBody>
      </p:sp>
      <p:sp>
        <p:nvSpPr>
          <p:cNvPr id="14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Scientific Revolution"/>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Scientific Revolution</a:t>
            </a:r>
          </a:p>
        </p:txBody>
      </p:sp>
      <p:sp>
        <p:nvSpPr>
          <p:cNvPr id="143" name="A culture of inquiry, and the disenchantment of the world:…"/>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A culture of inquiry, and the disenchantment of the world:</a:t>
            </a:r>
          </a:p>
          <a:p>
            <a:pPr marL="161223" indent="-161223" defTabSz="306324">
              <a:spcBef>
                <a:spcPts val="800"/>
              </a:spcBef>
              <a:buSzPct val="100000"/>
              <a:buChar char="•"/>
              <a:defRPr sz="1608">
                <a:latin typeface="Times New Roman"/>
                <a:ea typeface="Times New Roman"/>
                <a:cs typeface="Times New Roman"/>
                <a:sym typeface="Times New Roman"/>
              </a:defRPr>
            </a:pPr>
            <a:r>
              <a:t>Mokyr 2002 (p.29): “the true key to the timing of the Industrial Revolution has to be sought in the scientific revolution of the 17th century and the Enlightenment movement of the 18th century. The key to the Industrial Revolution was technology, and technology is knowledge.” </a:t>
            </a:r>
          </a:p>
          <a:p>
            <a:pPr marL="161223" indent="-161223" defTabSz="306324">
              <a:spcBef>
                <a:spcPts val="800"/>
              </a:spcBef>
              <a:buSzPct val="100000"/>
              <a:buChar char="•"/>
              <a:defRPr sz="1608">
                <a:latin typeface="Times New Roman"/>
                <a:ea typeface="Times New Roman"/>
                <a:cs typeface="Times New Roman"/>
                <a:sym typeface="Times New Roman"/>
              </a:defRPr>
            </a:pPr>
            <a:r>
              <a:t>Scientific Revolution: works of Galileo, Newton, Leibniz et al. 	</a:t>
            </a:r>
          </a:p>
          <a:p>
            <a:pPr marL="161223" indent="-161223" defTabSz="306324">
              <a:spcBef>
                <a:spcPts val="800"/>
              </a:spcBef>
              <a:buSzPct val="100000"/>
              <a:buChar char="•"/>
              <a:defRPr sz="1608">
                <a:latin typeface="Times New Roman"/>
                <a:ea typeface="Times New Roman"/>
                <a:cs typeface="Times New Roman"/>
                <a:sym typeface="Times New Roman"/>
              </a:defRPr>
            </a:pPr>
            <a:r>
              <a:t>Francis Bacon (1561 - 1626): An English philosopher, orator, and statesman, who is also held to be the father of modern empiricism. His works argue for scientific knowledge based only upon inductive and careful observation of events in nature. </a:t>
            </a:r>
          </a:p>
          <a:p>
            <a:pPr marL="161223" indent="-161223" defTabSz="306324">
              <a:spcBef>
                <a:spcPts val="800"/>
              </a:spcBef>
              <a:buSzPct val="100000"/>
              <a:buChar char="•"/>
              <a:defRPr sz="1608">
                <a:latin typeface="Times New Roman"/>
                <a:ea typeface="Times New Roman"/>
                <a:cs typeface="Times New Roman"/>
                <a:sym typeface="Times New Roman"/>
              </a:defRPr>
            </a:pPr>
            <a:r>
              <a:t>Robert Boyle (1627 - 1691): An Anglo-Irish scientist who is widely regarded to be the first modern chemist and the father of modern chemistry. He is known for carrying out the principals that Bacon developed. </a:t>
            </a:r>
          </a:p>
          <a:p>
            <a:pPr marL="161223" indent="-161223" defTabSz="306324">
              <a:spcBef>
                <a:spcPts val="800"/>
              </a:spcBef>
              <a:buSzPct val="100000"/>
              <a:buChar char="•"/>
              <a:defRPr sz="1608">
                <a:latin typeface="Times New Roman"/>
                <a:ea typeface="Times New Roman"/>
                <a:cs typeface="Times New Roman"/>
                <a:sym typeface="Times New Roman"/>
              </a:defRPr>
            </a:pPr>
            <a:r>
              <a:t>The steam engine was invented by Newcomen (1711) and Watt (1765). It required two prior scientific discoveries: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of atmospheric pressure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that the condensation of steam creates a vacuum (Torricelli and von Guericke) </a:t>
            </a:r>
          </a:p>
          <a:p>
            <a:pPr marL="161223" indent="-161223" defTabSz="306324">
              <a:spcBef>
                <a:spcPts val="800"/>
              </a:spcBef>
              <a:buSzPct val="100000"/>
              <a:buChar char="•"/>
              <a:defRPr sz="1608">
                <a:latin typeface="Times New Roman"/>
                <a:ea typeface="Times New Roman"/>
                <a:cs typeface="Times New Roman"/>
                <a:sym typeface="Times New Roman"/>
              </a:defRPr>
            </a:pPr>
            <a:r>
              <a:t>Chlorine bleaching depended on the prior discovery of chlorine by the Swedish chemist Scheele in 1774 </a:t>
            </a:r>
          </a:p>
        </p:txBody>
      </p:sp>
      <p:sp>
        <p:nvSpPr>
          <p:cNvPr id="144"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4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Much Did the Scientific Revolution Matt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How Much Did the Scientific Revolution Matter?</a:t>
            </a:r>
          </a:p>
        </p:txBody>
      </p:sp>
      <p:sp>
        <p:nvSpPr>
          <p:cNvPr id="148" name="Links between scientists and technology on the ground were often tenuou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9184">
              <a:spcBef>
                <a:spcPts val="800"/>
              </a:spcBef>
              <a:defRPr b="1" sz="1728">
                <a:latin typeface="+mj-lt"/>
                <a:ea typeface="+mj-ea"/>
                <a:cs typeface="+mj-cs"/>
                <a:sym typeface="Helvetica"/>
              </a:defRPr>
            </a:pPr>
            <a:r>
              <a:t>Links between scientists and technology on the ground were often tenuous</a:t>
            </a:r>
          </a:p>
          <a:p>
            <a:pPr marL="173254" indent="-173254" defTabSz="329184">
              <a:spcBef>
                <a:spcPts val="800"/>
              </a:spcBef>
              <a:buSzPct val="100000"/>
              <a:buChar char="•"/>
              <a:defRPr sz="1728">
                <a:latin typeface="Times New Roman"/>
                <a:ea typeface="Times New Roman"/>
                <a:cs typeface="Times New Roman"/>
                <a:sym typeface="Times New Roman"/>
              </a:defRPr>
            </a:pPr>
            <a:r>
              <a:t>There are many other cases where the Scientific Revolution did not play a role in technological innovation: most notably cotton textiles and iron smelting </a:t>
            </a:r>
          </a:p>
          <a:p>
            <a:pPr lvl="1" marL="447574" indent="-173254" defTabSz="329184">
              <a:spcBef>
                <a:spcPts val="800"/>
              </a:spcBef>
              <a:buSzPct val="100000"/>
              <a:buChar char="•"/>
              <a:defRPr sz="1728">
                <a:latin typeface="Times New Roman"/>
                <a:ea typeface="Times New Roman"/>
                <a:cs typeface="Times New Roman"/>
                <a:sym typeface="Times New Roman"/>
              </a:defRPr>
            </a:pPr>
            <a:r>
              <a:t>Concepts were first used and only later understood. Many advances may have been discovered by accident, reminiscent of the cultural learning that we learned about earlier in the semester. </a:t>
            </a:r>
          </a:p>
          <a:p>
            <a:pPr lvl="1" marL="447574" indent="-173254" defTabSz="329184">
              <a:spcBef>
                <a:spcPts val="800"/>
              </a:spcBef>
              <a:buSzPct val="100000"/>
              <a:buChar char="•"/>
              <a:defRPr sz="1728">
                <a:latin typeface="Times New Roman"/>
                <a:ea typeface="Times New Roman"/>
                <a:cs typeface="Times New Roman"/>
                <a:sym typeface="Times New Roman"/>
              </a:defRPr>
            </a:pPr>
            <a:r>
              <a:t>Literacy rates grew only modestly during the Industrial Revolution (Mitch 1998) </a:t>
            </a:r>
          </a:p>
          <a:p>
            <a:pPr defTabSz="329184">
              <a:spcBef>
                <a:spcPts val="800"/>
              </a:spcBef>
              <a:defRPr b="1" sz="1728">
                <a:latin typeface="+mj-lt"/>
                <a:ea typeface="+mj-ea"/>
                <a:cs typeface="+mj-cs"/>
                <a:sym typeface="Helvetica"/>
              </a:defRPr>
            </a:pPr>
          </a:p>
          <a:p>
            <a:pPr defTabSz="329184">
              <a:spcBef>
                <a:spcPts val="800"/>
              </a:spcBef>
              <a:defRPr b="1" sz="1728">
                <a:latin typeface="+mj-lt"/>
                <a:ea typeface="+mj-ea"/>
                <a:cs typeface="+mj-cs"/>
                <a:sym typeface="Helvetica"/>
              </a:defRPr>
            </a:pPr>
            <a:r>
              <a:t>Learning by doing:</a:t>
            </a:r>
          </a:p>
          <a:p>
            <a:pPr marL="173254" indent="-173254" defTabSz="329184">
              <a:spcBef>
                <a:spcPts val="800"/>
              </a:spcBef>
              <a:buSzPct val="100000"/>
              <a:buChar char="•"/>
              <a:defRPr sz="1728">
                <a:latin typeface="Times New Roman"/>
                <a:ea typeface="Times New Roman"/>
                <a:cs typeface="Times New Roman"/>
                <a:sym typeface="Times New Roman"/>
              </a:defRPr>
            </a:pPr>
            <a:r>
              <a:t>Increase in furnace height and blast temperature 1850-1875 </a:t>
            </a:r>
          </a:p>
          <a:p>
            <a:pPr marL="173254" indent="-173254" defTabSz="329184">
              <a:spcBef>
                <a:spcPts val="800"/>
              </a:spcBef>
              <a:buSzPct val="100000"/>
              <a:buChar char="•"/>
              <a:defRPr sz="1728">
                <a:latin typeface="Times New Roman"/>
                <a:ea typeface="Times New Roman"/>
                <a:cs typeface="Times New Roman"/>
                <a:sym typeface="Times New Roman"/>
              </a:defRPr>
            </a:pPr>
            <a:r>
              <a:t>This was important for productivity growth in English iron and steel </a:t>
            </a:r>
          </a:p>
          <a:p>
            <a:pPr marL="173254" indent="-173254" defTabSz="329184">
              <a:spcBef>
                <a:spcPts val="800"/>
              </a:spcBef>
              <a:buSzPct val="100000"/>
              <a:buChar char="•"/>
              <a:defRPr sz="1728">
                <a:latin typeface="Times New Roman"/>
                <a:ea typeface="Times New Roman"/>
                <a:cs typeface="Times New Roman"/>
                <a:sym typeface="Times New Roman"/>
              </a:defRPr>
            </a:pPr>
            <a:r>
              <a:t>There was not a theory of the blast furnace </a:t>
            </a:r>
          </a:p>
          <a:p>
            <a:pPr marL="173254" indent="-173254" defTabSz="329184">
              <a:spcBef>
                <a:spcPts val="800"/>
              </a:spcBef>
              <a:buSzPct val="100000"/>
              <a:buChar char="•"/>
              <a:defRPr sz="1728">
                <a:latin typeface="Times New Roman"/>
                <a:ea typeface="Times New Roman"/>
                <a:cs typeface="Times New Roman"/>
                <a:sym typeface="Times New Roman"/>
              </a:defRPr>
            </a:pPr>
            <a:r>
              <a:t>It is an example of collective invention </a:t>
            </a:r>
          </a:p>
          <a:p>
            <a:pPr marL="173254" indent="-173254" defTabSz="329184">
              <a:spcBef>
                <a:spcPts val="800"/>
              </a:spcBef>
              <a:buSzPct val="100000"/>
              <a:buChar char="•"/>
              <a:defRPr sz="1728">
                <a:latin typeface="Times New Roman"/>
                <a:ea typeface="Times New Roman"/>
                <a:cs typeface="Times New Roman"/>
                <a:sym typeface="Times New Roman"/>
              </a:defRPr>
            </a:pPr>
            <a:r>
              <a:t>Scientific Revolution was pan-European, whereas Industrial Revolution was largely British. </a:t>
            </a:r>
          </a:p>
          <a:p>
            <a:pPr marL="173254" indent="-173254" defTabSz="329184">
              <a:spcBef>
                <a:spcPts val="800"/>
              </a:spcBef>
              <a:buSzPct val="100000"/>
              <a:buChar char="•"/>
              <a:defRPr sz="1728">
                <a:latin typeface="Times New Roman"/>
                <a:ea typeface="Times New Roman"/>
                <a:cs typeface="Times New Roman"/>
                <a:sym typeface="Times New Roman"/>
              </a:defRPr>
            </a:pPr>
            <a:r>
              <a:t>Did 17th/18th century research generate useful knowledge? </a:t>
            </a:r>
          </a:p>
        </p:txBody>
      </p:sp>
      <p:sp>
        <p:nvSpPr>
          <p:cNvPr id="149"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5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ifference Between First and Second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Difference Between First and Second Industrial Revolution</a:t>
            </a:r>
          </a:p>
        </p:txBody>
      </p:sp>
      <p:sp>
        <p:nvSpPr>
          <p:cNvPr id="153" name="1850 is a watershed her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1850 is a watershed here:</a:t>
            </a:r>
          </a:p>
          <a:p>
            <a:pPr marL="240631" indent="-240631">
              <a:spcBef>
                <a:spcPts val="1200"/>
              </a:spcBef>
              <a:buSzPct val="100000"/>
              <a:buChar char="•"/>
              <a:defRPr sz="2400">
                <a:latin typeface="Times New Roman"/>
                <a:ea typeface="Times New Roman"/>
                <a:cs typeface="Times New Roman"/>
                <a:sym typeface="Times New Roman"/>
              </a:defRPr>
            </a:pPr>
            <a:r>
              <a:t>Astronomy, botany, crystallography, early exploration of magnetism, refraction of light, combustion: advances in these fields had no impact on cotton textiles, mining, iron melting and refining </a:t>
            </a:r>
          </a:p>
          <a:p>
            <a:pPr marL="240631" indent="-240631">
              <a:spcBef>
                <a:spcPts val="1200"/>
              </a:spcBef>
              <a:buSzPct val="100000"/>
              <a:buChar char="•"/>
              <a:defRPr sz="2400">
                <a:latin typeface="Times New Roman"/>
                <a:ea typeface="Times New Roman"/>
                <a:cs typeface="Times New Roman"/>
                <a:sym typeface="Times New Roman"/>
              </a:defRPr>
            </a:pPr>
            <a:r>
              <a:t>All this changes with the 2nd Industrial Revolution ca. 1860 - 1900 </a:t>
            </a:r>
          </a:p>
          <a:p>
            <a:pPr lvl="1" marL="621631" indent="-240631">
              <a:spcBef>
                <a:spcPts val="1200"/>
              </a:spcBef>
              <a:buSzPct val="100000"/>
              <a:buChar char="•"/>
              <a:defRPr sz="2400">
                <a:latin typeface="Times New Roman"/>
                <a:ea typeface="Times New Roman"/>
                <a:cs typeface="Times New Roman"/>
                <a:sym typeface="Times New Roman"/>
              </a:defRPr>
            </a:pPr>
            <a:r>
              <a:t>Bessemer steelmaking process (1856), chemicals, electricity, fertilizer, automobiles </a:t>
            </a:r>
          </a:p>
          <a:p>
            <a:pPr lvl="1" marL="621631" indent="-240631">
              <a:spcBef>
                <a:spcPts val="1200"/>
              </a:spcBef>
              <a:buSzPct val="100000"/>
              <a:buChar char="•"/>
              <a:defRPr sz="2400">
                <a:latin typeface="Times New Roman"/>
                <a:ea typeface="Times New Roman"/>
                <a:cs typeface="Times New Roman"/>
                <a:sym typeface="Times New Roman"/>
              </a:defRPr>
            </a:pPr>
            <a:r>
              <a:t>No 2nd Industrial Revolution without the Scientific Revolution: for instance, the telegraph (magnetism and electricity)</a:t>
            </a:r>
          </a:p>
          <a:p>
            <a:pPr lvl="1" marL="621631" indent="-240631">
              <a:spcBef>
                <a:spcPts val="1200"/>
              </a:spcBef>
              <a:buSzPct val="100000"/>
              <a:buChar char="•"/>
              <a:defRPr sz="2400">
                <a:latin typeface="Times New Roman"/>
                <a:ea typeface="Times New Roman"/>
                <a:cs typeface="Times New Roman"/>
                <a:sym typeface="Times New Roman"/>
              </a:defRPr>
            </a:pPr>
            <a:r>
              <a:t>Innovation becomes much more closely tied to universities </a:t>
            </a:r>
          </a:p>
        </p:txBody>
      </p:sp>
      <p:sp>
        <p:nvSpPr>
          <p:cNvPr id="154"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5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Industrial Revolution Theories: Summing U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Theories: Summing Up</a:t>
            </a:r>
          </a:p>
        </p:txBody>
      </p:sp>
      <p:sp>
        <p:nvSpPr>
          <p:cNvPr id="158" name="A still-ongoing debate:…"/>
          <p:cNvSpPr txBox="1"/>
          <p:nvPr/>
        </p:nvSpPr>
        <p:spPr>
          <a:xfrm>
            <a:off x="277663" y="1270000"/>
            <a:ext cx="8572501" cy="228235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19455">
              <a:spcBef>
                <a:spcPts val="500"/>
              </a:spcBef>
              <a:defRPr b="1" sz="1152">
                <a:latin typeface="+mj-lt"/>
                <a:ea typeface="+mj-ea"/>
                <a:cs typeface="+mj-cs"/>
                <a:sym typeface="Helvetica"/>
              </a:defRPr>
            </a:pPr>
            <a:r>
              <a:t>A still-ongoing debate:</a:t>
            </a:r>
          </a:p>
          <a:p>
            <a:pPr marL="115503" indent="-115503" defTabSz="219455">
              <a:spcBef>
                <a:spcPts val="500"/>
              </a:spcBef>
              <a:buSzPct val="100000"/>
              <a:buChar char="•"/>
              <a:defRPr sz="1152">
                <a:latin typeface="Times New Roman"/>
                <a:ea typeface="Times New Roman"/>
                <a:cs typeface="Times New Roman"/>
                <a:sym typeface="Times New Roman"/>
              </a:defRPr>
            </a:pPr>
            <a:r>
              <a:t>Proponents of the scientific revolution and institutions views can - and do - debate at length the quantitative importance of the Scientific Revolution. </a:t>
            </a:r>
          </a:p>
          <a:p>
            <a:pPr marL="115503" indent="-115503" defTabSz="219455">
              <a:spcBef>
                <a:spcPts val="500"/>
              </a:spcBef>
              <a:buSzPct val="100000"/>
              <a:buChar char="•"/>
              <a:defRPr sz="1152">
                <a:latin typeface="Times New Roman"/>
                <a:ea typeface="Times New Roman"/>
                <a:cs typeface="Times New Roman"/>
                <a:sym typeface="Times New Roman"/>
              </a:defRPr>
            </a:pPr>
            <a:r>
              <a:t>How many industries did it matter for? Given that it didn’t likely matter directly for some of the most important industries, could the culture created by the Enlightenment matter? </a:t>
            </a:r>
          </a:p>
          <a:p>
            <a:pPr marL="115503" indent="-115503" defTabSz="219455">
              <a:spcBef>
                <a:spcPts val="500"/>
              </a:spcBef>
              <a:buSzPct val="100000"/>
              <a:buChar char="•"/>
              <a:defRPr sz="1152">
                <a:latin typeface="Times New Roman"/>
                <a:ea typeface="Times New Roman"/>
                <a:cs typeface="Times New Roman"/>
                <a:sym typeface="Times New Roman"/>
              </a:defRPr>
            </a:pPr>
            <a:r>
              <a:t>These are very hard things to measure. </a:t>
            </a:r>
          </a:p>
          <a:p>
            <a:pPr marL="115503" indent="-115503" defTabSz="219455">
              <a:spcBef>
                <a:spcPts val="500"/>
              </a:spcBef>
              <a:buSzPct val="100000"/>
              <a:buChar char="•"/>
              <a:defRPr sz="1152">
                <a:latin typeface="Times New Roman"/>
                <a:ea typeface="Times New Roman"/>
                <a:cs typeface="Times New Roman"/>
                <a:sym typeface="Times New Roman"/>
              </a:defRPr>
            </a:pPr>
            <a:r>
              <a:t>Similar arguments can be made about the institutions view - how different in practice were English institutions from those found elsewhere? </a:t>
            </a:r>
          </a:p>
          <a:p>
            <a:pPr marL="115503" indent="-115503" defTabSz="219455">
              <a:spcBef>
                <a:spcPts val="500"/>
              </a:spcBef>
              <a:buSzPct val="100000"/>
              <a:buChar char="•"/>
              <a:defRPr sz="1152">
                <a:latin typeface="Times New Roman"/>
                <a:ea typeface="Times New Roman"/>
                <a:cs typeface="Times New Roman"/>
                <a:sym typeface="Times New Roman"/>
              </a:defRPr>
            </a:pPr>
            <a:r>
              <a:t>Ultimately, both institutions and the Scientific Revolution were probably important (and related), as may have been some of the other explanations outlined above. </a:t>
            </a:r>
          </a:p>
          <a:p>
            <a:pPr marL="115503" indent="-115503" defTabSz="219455">
              <a:spcBef>
                <a:spcPts val="500"/>
              </a:spcBef>
              <a:buSzPct val="100000"/>
              <a:buChar char="•"/>
              <a:defRPr sz="1152">
                <a:latin typeface="Times New Roman"/>
                <a:ea typeface="Times New Roman"/>
                <a:cs typeface="Times New Roman"/>
                <a:sym typeface="Times New Roman"/>
              </a:defRPr>
            </a:pPr>
            <a:r>
              <a:t>We can think of the beginning of sustained modern growth as a very unlikely event that - so to say - required all the holes in many pieces of Swiss cheese to align. Things often times can go wrong many more ways than they can go right (entropy).</a:t>
            </a:r>
          </a:p>
        </p:txBody>
      </p:sp>
      <p:sp>
        <p:nvSpPr>
          <p:cNvPr id="159" name="10:25-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10:25-10:30</a:t>
            </a:r>
          </a:p>
        </p:txBody>
      </p:sp>
      <p:sp>
        <p:nvSpPr>
          <p:cNvPr id="16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1"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162" name="Image" descr="Image"/>
          <p:cNvPicPr>
            <a:picLocks noChangeAspect="0"/>
          </p:cNvPicPr>
          <p:nvPr/>
        </p:nvPicPr>
        <p:blipFill>
          <a:blip r:embed="rId3">
            <a:extLst/>
          </a:blip>
          <a:srcRect l="0" t="0" r="0" b="0"/>
          <a:stretch>
            <a:fillRect/>
          </a:stretch>
        </p:blipFill>
        <p:spPr>
          <a:xfrm>
            <a:off x="4619369" y="3552352"/>
            <a:ext cx="4233896" cy="293480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65"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66"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67"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68"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iscussion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Discussion III</a:t>
            </a:r>
          </a:p>
        </p:txBody>
      </p:sp>
      <p:sp>
        <p:nvSpPr>
          <p:cNvPr id="171"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sp>
        <p:nvSpPr>
          <p:cNvPr id="172" name="Ideas &amp; Intellectual Networks vs. Factor Prices vs. “Institutions”:…"/>
          <p:cNvSpPr txBox="1"/>
          <p:nvPr>
            <p:ph type="body" idx="4294967295"/>
          </p:nvPr>
        </p:nvSpPr>
        <p:spPr>
          <a:xfrm>
            <a:off x="277663" y="1267122"/>
            <a:ext cx="8572501" cy="5222916"/>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Ideas &amp; Intellectual Networks vs. Factor Prices vs. “Institutions”:</a:t>
            </a:r>
          </a:p>
          <a:p>
            <a:pPr marL="240631" indent="-240631">
              <a:spcBef>
                <a:spcPts val="1200"/>
              </a:spcBef>
              <a:buFontTx/>
              <a:defRPr sz="2400">
                <a:latin typeface="Times New Roman"/>
                <a:ea typeface="Times New Roman"/>
                <a:cs typeface="Times New Roman"/>
                <a:sym typeface="Times New Roman"/>
              </a:defRPr>
            </a:pPr>
            <a:r>
              <a:t>A huge number of things went right…</a:t>
            </a:r>
          </a:p>
          <a:p>
            <a:pPr lvl="1" marL="621631" indent="-240631">
              <a:spcBef>
                <a:spcPts val="1200"/>
              </a:spcBef>
              <a:buFontTx/>
              <a:buChar char="•"/>
              <a:defRPr sz="2400">
                <a:latin typeface="Times New Roman"/>
                <a:ea typeface="Times New Roman"/>
                <a:cs typeface="Times New Roman"/>
                <a:sym typeface="Times New Roman"/>
              </a:defRPr>
            </a:pPr>
            <a:r>
              <a:t>Any one going wrong would have greatly slowed the process…</a:t>
            </a:r>
          </a:p>
          <a:p>
            <a:pPr lvl="1" marL="621631" indent="-240631">
              <a:spcBef>
                <a:spcPts val="1200"/>
              </a:spcBef>
              <a:buFontTx/>
              <a:buChar char="•"/>
              <a:defRPr sz="2400">
                <a:latin typeface="Times New Roman"/>
                <a:ea typeface="Times New Roman"/>
                <a:cs typeface="Times New Roman"/>
                <a:sym typeface="Times New Roman"/>
              </a:defRPr>
            </a:pPr>
            <a:r>
              <a:t>Empire</a:t>
            </a:r>
          </a:p>
          <a:p>
            <a:pPr lvl="1" marL="621631" indent="-240631">
              <a:spcBef>
                <a:spcPts val="1200"/>
              </a:spcBef>
              <a:buFontTx/>
              <a:buChar char="•"/>
              <a:defRPr sz="2400">
                <a:latin typeface="Times New Roman"/>
                <a:ea typeface="Times New Roman"/>
                <a:cs typeface="Times New Roman"/>
                <a:sym typeface="Times New Roman"/>
              </a:defRPr>
            </a:pPr>
            <a:r>
              <a:t>Coal</a:t>
            </a:r>
          </a:p>
          <a:p>
            <a:pPr lvl="1" marL="621631" indent="-240631">
              <a:spcBef>
                <a:spcPts val="1200"/>
              </a:spcBef>
              <a:buFontTx/>
              <a:buChar char="•"/>
              <a:defRPr sz="2400">
                <a:latin typeface="Times New Roman"/>
                <a:ea typeface="Times New Roman"/>
                <a:cs typeface="Times New Roman"/>
                <a:sym typeface="Times New Roman"/>
              </a:defRPr>
            </a:pPr>
            <a:r>
              <a:t>Factor prices</a:t>
            </a:r>
          </a:p>
          <a:p>
            <a:pPr lvl="1" marL="621631" indent="-240631">
              <a:spcBef>
                <a:spcPts val="1200"/>
              </a:spcBef>
              <a:buFontTx/>
              <a:buChar char="•"/>
              <a:defRPr sz="2400">
                <a:latin typeface="Times New Roman"/>
                <a:ea typeface="Times New Roman"/>
                <a:cs typeface="Times New Roman"/>
                <a:sym typeface="Times New Roman"/>
              </a:defRPr>
            </a:pPr>
            <a:r>
              <a:t>Tinkerers</a:t>
            </a:r>
          </a:p>
          <a:p>
            <a:pPr lvl="1" marL="621631" indent="-240631">
              <a:spcBef>
                <a:spcPts val="1200"/>
              </a:spcBef>
              <a:buFontTx/>
              <a:buChar char="•"/>
              <a:defRPr sz="2400">
                <a:latin typeface="Times New Roman"/>
                <a:ea typeface="Times New Roman"/>
                <a:cs typeface="Times New Roman"/>
                <a:sym typeface="Times New Roman"/>
              </a:defRPr>
            </a:pPr>
            <a:r>
              <a:t>Scientists</a:t>
            </a:r>
          </a:p>
          <a:p>
            <a:pPr lvl="1" marL="621631" indent="-240631">
              <a:spcBef>
                <a:spcPts val="1200"/>
              </a:spcBef>
              <a:buFontTx/>
              <a:buChar char="•"/>
              <a:defRPr sz="2400">
                <a:latin typeface="Times New Roman"/>
                <a:ea typeface="Times New Roman"/>
                <a:cs typeface="Times New Roman"/>
                <a:sym typeface="Times New Roman"/>
              </a:defRPr>
            </a:pPr>
            <a:r>
              <a:t>Institutions…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arx &amp; Engels vs. Adam Smith:…"/>
          <p:cNvSpPr txBox="1"/>
          <p:nvPr>
            <p:ph type="body" idx="4294967295"/>
          </p:nvPr>
        </p:nvSpPr>
        <p:spPr>
          <a:xfrm>
            <a:off x="277663" y="1267122"/>
            <a:ext cx="8572501" cy="5222916"/>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Marx &amp; Engels vs. Adam Smith:</a:t>
            </a:r>
          </a:p>
          <a:p>
            <a:pPr marL="240631" indent="-240631">
              <a:spcBef>
                <a:spcPts val="1200"/>
              </a:spcBef>
              <a:buFontTx/>
              <a:defRPr sz="2400">
                <a:latin typeface="Times New Roman"/>
                <a:ea typeface="Times New Roman"/>
                <a:cs typeface="Times New Roman"/>
                <a:sym typeface="Times New Roman"/>
              </a:defRPr>
            </a:pPr>
            <a:r>
              <a:rPr b="1"/>
              <a:t>Karl Marx &amp; Friedrich Engels</a:t>
            </a:r>
            <a:r>
              <a:t> (1848): </a:t>
            </a:r>
            <a:r>
              <a:rPr i="1"/>
              <a:t>The Communist Manifesto</a:t>
            </a:r>
            <a:r>
              <a:t> &lt;</a:t>
            </a:r>
            <a:r>
              <a:rPr u="sng">
                <a:solidFill>
                  <a:srgbClr val="0000FF"/>
                </a:solidFill>
                <a:uFill>
                  <a:solidFill>
                    <a:srgbClr val="0000FF"/>
                  </a:solidFill>
                </a:uFill>
                <a:hlinkClick r:id="rId2" invalidUrl="" action="" tgtFrame="" tooltip="" history="1" highlightClick="0" endSnd="0"/>
              </a:rPr>
              <a:t>https://www.marxists.org/archive/marx/works/download/pdf/Manifesto.pdf</a:t>
            </a:r>
            <a:r>
              <a:t>&gt;</a:t>
            </a:r>
          </a:p>
        </p:txBody>
      </p:sp>
      <p:sp>
        <p:nvSpPr>
          <p:cNvPr id="175" name="Discussion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Discussion III</a:t>
            </a:r>
          </a:p>
        </p:txBody>
      </p:sp>
      <p:sp>
        <p:nvSpPr>
          <p:cNvPr id="176"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Industrial Revolutions I</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240631" indent="-240631">
              <a:spcBef>
                <a:spcPts val="1200"/>
              </a:spcBef>
              <a:buFontTx/>
              <a:defRPr sz="2400">
                <a:latin typeface="Times New Roman"/>
                <a:ea typeface="Times New Roman"/>
                <a:cs typeface="Times New Roman"/>
                <a:sym typeface="Times New Roman"/>
              </a:defRPr>
            </a:pPr>
            <a:r>
              <a:t>Bob Allen</a:t>
            </a:r>
          </a:p>
          <a:p>
            <a:pPr marL="240631" indent="-240631">
              <a:spcBef>
                <a:spcPts val="1200"/>
              </a:spcBef>
              <a:buFontTx/>
              <a:defRPr sz="2400">
                <a:latin typeface="Times New Roman"/>
                <a:ea typeface="Times New Roman"/>
                <a:cs typeface="Times New Roman"/>
                <a:sym typeface="Times New Roman"/>
              </a:defRPr>
            </a:pPr>
            <a:r>
              <a:t>Uniqueness</a:t>
            </a:r>
          </a:p>
          <a:p>
            <a:pPr lvl="1" marL="621631" indent="-240631">
              <a:spcBef>
                <a:spcPts val="1200"/>
              </a:spcBef>
              <a:buFontTx/>
              <a:buChar char="•"/>
              <a:defRPr sz="2400">
                <a:latin typeface="Times New Roman"/>
                <a:ea typeface="Times New Roman"/>
                <a:cs typeface="Times New Roman"/>
                <a:sym typeface="Times New Roman"/>
              </a:defRPr>
            </a:pPr>
            <a:r>
              <a:t>Innovations—but those were Europe-wide</a:t>
            </a:r>
          </a:p>
          <a:p>
            <a:pPr lvl="1" marL="621631" indent="-240631">
              <a:spcBef>
                <a:spcPts val="1200"/>
              </a:spcBef>
              <a:buFontTx/>
              <a:buChar char="•"/>
              <a:defRPr sz="2400">
                <a:latin typeface="Times New Roman"/>
                <a:ea typeface="Times New Roman"/>
                <a:cs typeface="Times New Roman"/>
                <a:sym typeface="Times New Roman"/>
              </a:defRPr>
            </a:pPr>
            <a:r>
              <a:t>Empire &amp; coal</a:t>
            </a:r>
          </a:p>
          <a:p>
            <a:pPr lvl="1" marL="621631" indent="-240631">
              <a:spcBef>
                <a:spcPts val="1200"/>
              </a:spcBef>
              <a:buFontTx/>
              <a:buChar char="•"/>
              <a:defRPr sz="2400">
                <a:latin typeface="Times New Roman"/>
                <a:ea typeface="Times New Roman"/>
                <a:cs typeface="Times New Roman"/>
                <a:sym typeface="Times New Roman"/>
              </a:defRPr>
            </a:pPr>
            <a:r>
              <a:t>Factor prices drive innovation &amp; Industrial Revolution</a:t>
            </a:r>
          </a:p>
          <a:p>
            <a:pPr lvl="1" marL="621631" indent="-240631">
              <a:spcBef>
                <a:spcPts val="1200"/>
              </a:spcBef>
              <a:buFontTx/>
              <a:buChar char="•"/>
              <a:defRPr sz="2400">
                <a:latin typeface="Times New Roman"/>
                <a:ea typeface="Times New Roman"/>
                <a:cs typeface="Times New Roman"/>
                <a:sym typeface="Times New Roman"/>
              </a:defRPr>
            </a:pPr>
            <a:r>
              <a:t>Industrial Revolution drove democratization and a more open society</a:t>
            </a:r>
          </a:p>
          <a:p>
            <a:pPr marL="240631" indent="-240631">
              <a:spcBef>
                <a:spcPts val="1200"/>
              </a:spcBef>
              <a:buFontTx/>
              <a:defRPr sz="2400">
                <a:latin typeface="Times New Roman"/>
                <a:ea typeface="Times New Roman"/>
                <a:cs typeface="Times New Roman"/>
                <a:sym typeface="Times New Roman"/>
              </a:defRPr>
            </a:pPr>
            <a:r>
              <a:t>One road to “modernity”, &amp; it runs through British naval supremacy &amp; the coal deposits of the English midlands &amp; the entrepreneurial/scientific/engineering culture…</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ig Ideas: Lecture 10: Industrial Revolution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 II</a:t>
            </a:r>
          </a:p>
        </p:txBody>
      </p:sp>
      <p:sp>
        <p:nvSpPr>
          <p:cNvPr id="179" name="Takeaways from this lecture: possible exam question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 possible exam questions:</a:t>
            </a:r>
          </a:p>
          <a:p>
            <a:pPr marL="320842" indent="-320842">
              <a:spcBef>
                <a:spcPts val="1200"/>
              </a:spcBef>
              <a:buFontTx/>
              <a:buAutoNum type="arabicPeriod" startAt="1"/>
              <a:defRPr sz="2400">
                <a:latin typeface="Times New Roman"/>
                <a:ea typeface="Times New Roman"/>
                <a:cs typeface="Times New Roman"/>
                <a:sym typeface="Times New Roman"/>
              </a:defRPr>
            </a:pPr>
            <a:r>
              <a:t>British exceptionalism: how exceptional were they in curbing the over mighty, rent-seeking state?</a:t>
            </a:r>
          </a:p>
          <a:p>
            <a:pPr marL="320842" indent="-320842">
              <a:spcBef>
                <a:spcPts val="1200"/>
              </a:spcBef>
              <a:buFontTx/>
              <a:buAutoNum type="arabicPeriod" startAt="1"/>
              <a:defRPr sz="2400">
                <a:latin typeface="Times New Roman"/>
                <a:ea typeface="Times New Roman"/>
                <a:cs typeface="Times New Roman"/>
                <a:sym typeface="Times New Roman"/>
              </a:defRPr>
            </a:pPr>
            <a:r>
              <a:t>How much was it “institutions”—in a property-rights-legal sense—rather than prices or opportunities or scientific culture in enabling the Industrial Revolution?</a:t>
            </a:r>
          </a:p>
          <a:p>
            <a:pPr marL="320842" indent="-320842">
              <a:spcBef>
                <a:spcPts val="1200"/>
              </a:spcBef>
              <a:buFontTx/>
              <a:buAutoNum type="arabicPeriod" startAt="1"/>
              <a:defRPr sz="2400">
                <a:latin typeface="Times New Roman"/>
                <a:ea typeface="Times New Roman"/>
                <a:cs typeface="Times New Roman"/>
                <a:sym typeface="Times New Roman"/>
              </a:defRPr>
            </a:pPr>
            <a:r>
              <a:t>Are there inherent British societal advantages that were important?</a:t>
            </a:r>
          </a:p>
        </p:txBody>
      </p:sp>
      <p:sp>
        <p:nvSpPr>
          <p:cNvPr id="180"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83"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endParaRPr b="1"/>
          </a:p>
          <a:p>
            <a:pPr marL="0" indent="0">
              <a:spcBef>
                <a:spcPts val="1200"/>
              </a:spcBef>
              <a:buSzTx/>
              <a:buFontTx/>
              <a:buNone/>
              <a:defRPr sz="2400">
                <a:latin typeface="+mj-lt"/>
                <a:ea typeface="+mj-ea"/>
                <a:cs typeface="+mj-cs"/>
                <a:sym typeface="Helvetica"/>
              </a:defRPr>
            </a:pP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p:txBody>
      </p:sp>
      <p:sp>
        <p:nvSpPr>
          <p:cNvPr id="18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Preview of Lecture 11: Why the North Atlantic?"/>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11: Why the North Atlantic?</a:t>
            </a:r>
          </a:p>
        </p:txBody>
      </p:sp>
      <p:sp>
        <p:nvSpPr>
          <p:cNvPr id="187"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Why the North Atlantic?</a:t>
            </a:r>
          </a:p>
        </p:txBody>
      </p:sp>
      <p:sp>
        <p:nvSpPr>
          <p:cNvPr id="188"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atch Our Breath…"/>
          <p:cNvSpPr txBox="1"/>
          <p:nvPr>
            <p:ph type="title"/>
          </p:nvPr>
        </p:nvSpPr>
        <p:spPr>
          <a:xfrm>
            <a:off x="276457" y="-1"/>
            <a:ext cx="8572501" cy="1270001"/>
          </a:xfrm>
          <a:prstGeom prst="rect">
            <a:avLst/>
          </a:prstGeom>
        </p:spPr>
        <p:txBody>
          <a:bodyPr/>
          <a:lstStyle/>
          <a:p>
            <a:pPr/>
            <a:r>
              <a:t>Catch Our Breath…</a:t>
            </a:r>
          </a:p>
        </p:txBody>
      </p:sp>
      <p:sp>
        <p:nvSpPr>
          <p:cNvPr id="19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Notes"/>
          <p:cNvSpPr txBox="1"/>
          <p:nvPr>
            <p:ph type="title"/>
          </p:nvPr>
        </p:nvSpPr>
        <p:spPr>
          <a:xfrm>
            <a:off x="276457" y="-1"/>
            <a:ext cx="8572501" cy="1270001"/>
          </a:xfrm>
          <a:prstGeom prst="rect">
            <a:avLst/>
          </a:prstGeom>
        </p:spPr>
        <p:txBody>
          <a:bodyPr/>
          <a:lstStyle/>
          <a:p>
            <a:pPr/>
            <a:r>
              <a:t>Notes</a:t>
            </a:r>
          </a:p>
        </p:txBody>
      </p:sp>
      <p:sp>
        <p:nvSpPr>
          <p:cNvPr id="19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9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views…"/>
          <p:cNvSpPr txBox="1"/>
          <p:nvPr>
            <p:ph type="title"/>
          </p:nvPr>
        </p:nvSpPr>
        <p:spPr>
          <a:xfrm>
            <a:off x="276457" y="-1"/>
            <a:ext cx="8572501" cy="1270001"/>
          </a:xfrm>
          <a:prstGeom prst="rect">
            <a:avLst/>
          </a:prstGeom>
        </p:spPr>
        <p:txBody>
          <a:bodyPr/>
          <a:lstStyle/>
          <a:p>
            <a:pPr/>
            <a:r>
              <a:t>Reviews…</a:t>
            </a:r>
          </a:p>
        </p:txBody>
      </p:sp>
      <p:sp>
        <p:nvSpPr>
          <p:cNvPr id="20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06"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0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10"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11"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12"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1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14"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15"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18"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1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22"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2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Alternative theories to Allen’s</a:t>
            </a:r>
          </a:p>
          <a:p>
            <a:pPr marL="240631" indent="-240631">
              <a:spcBef>
                <a:spcPts val="1200"/>
              </a:spcBef>
              <a:buFontTx/>
              <a:defRPr sz="2400">
                <a:latin typeface="Times New Roman"/>
                <a:ea typeface="Times New Roman"/>
                <a:cs typeface="Times New Roman"/>
                <a:sym typeface="Times New Roman"/>
              </a:defRPr>
            </a:pPr>
            <a:r>
              <a:t>The spread of industrialization (maybe)</a:t>
            </a:r>
          </a:p>
        </p:txBody>
      </p:sp>
      <p:sp>
        <p:nvSpPr>
          <p:cNvPr id="49" name="9:48-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9:48-9:50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2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27"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2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31"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32"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3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3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37"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40"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41"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42"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4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46"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47"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4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51"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52"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5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56"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57"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58"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61"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6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65"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6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69"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7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52"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3" name="Screen Shot 2020-02-18 at 9.00.59 AM.png" descr="Screen Shot 2020-02-18 at 9.00.59 AM.png"/>
          <p:cNvPicPr>
            <a:picLocks noChangeAspect="0"/>
          </p:cNvPicPr>
          <p:nvPr/>
        </p:nvPicPr>
        <p:blipFill>
          <a:blip r:embed="rId2">
            <a:extLst/>
          </a:blip>
          <a:stretch>
            <a:fillRect/>
          </a:stretch>
        </p:blipFill>
        <p:spPr>
          <a:xfrm>
            <a:off x="181241" y="3552352"/>
            <a:ext cx="4512391" cy="2934808"/>
          </a:xfrm>
          <a:prstGeom prst="rect">
            <a:avLst/>
          </a:prstGeom>
          <a:ln w="12700">
            <a:miter lim="400000"/>
          </a:ln>
        </p:spPr>
      </p:pic>
      <p:pic>
        <p:nvPicPr>
          <p:cNvPr id="54"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
        <p:nvSpPr>
          <p:cNvPr id="55"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73"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7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Depends on Universal Principles: Smith according to Berry:…"/>
          <p:cNvSpPr txBox="1"/>
          <p:nvPr>
            <p:ph type="body" idx="4294967295"/>
          </p:nvPr>
        </p:nvSpPr>
        <p:spPr>
          <a:xfrm>
            <a:off x="277663" y="1269999"/>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77"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78"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7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82"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83"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86"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89"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9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3"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94"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95"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96"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99"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30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3"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04"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05"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08"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1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2"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In Adam Smith’s Day: England Before 1800 Not Much Super-Special"/>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solidFill>
                  <a:srgbClr val="000080"/>
                </a:solidFill>
              </a:defRPr>
            </a:lvl1pPr>
          </a:lstStyle>
          <a:p>
            <a:pPr/>
            <a:r>
              <a:t>In Adam Smith’s Day: England Before 1800 Not Much Super-Special</a:t>
            </a:r>
          </a:p>
        </p:txBody>
      </p:sp>
      <p:sp>
        <p:nvSpPr>
          <p:cNvPr id="58" name="Period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Periodization:</a:t>
            </a:r>
          </a:p>
          <a:p>
            <a:pPr marL="229742" indent="-229742" defTabSz="306324">
              <a:spcBef>
                <a:spcPts val="800"/>
              </a:spcBef>
              <a:defRPr sz="1608">
                <a:latin typeface="Times New Roman"/>
                <a:ea typeface="Times New Roman"/>
                <a:cs typeface="Times New Roman"/>
                <a:sym typeface="Times New Roman"/>
              </a:defRPr>
            </a:pPr>
            <a:r>
              <a:t>1265-1345: High Middle Ages…</a:t>
            </a:r>
          </a:p>
          <a:p>
            <a:pPr marL="229742" indent="-229742" defTabSz="306324">
              <a:spcBef>
                <a:spcPts val="800"/>
              </a:spcBef>
              <a:defRPr sz="1608">
                <a:latin typeface="Times New Roman"/>
                <a:ea typeface="Times New Roman"/>
                <a:cs typeface="Times New Roman"/>
                <a:sym typeface="Times New Roman"/>
              </a:defRPr>
            </a:pPr>
            <a:r>
              <a:t>1355-1475: Bubonic Plague and socio-economic aftermath…</a:t>
            </a:r>
          </a:p>
          <a:p>
            <a:pPr marL="229742" indent="-229742" defTabSz="306324">
              <a:spcBef>
                <a:spcPts val="800"/>
              </a:spcBef>
              <a:defRPr sz="1608">
                <a:latin typeface="Times New Roman"/>
                <a:ea typeface="Times New Roman"/>
                <a:cs typeface="Times New Roman"/>
                <a:sym typeface="Times New Roman"/>
              </a:defRPr>
            </a:pPr>
            <a:r>
              <a:t>1475-1595: Malthusian Demographic Recovery… </a:t>
            </a:r>
          </a:p>
          <a:p>
            <a:pPr marL="229742" indent="-229742" defTabSz="306324">
              <a:spcBef>
                <a:spcPts val="800"/>
              </a:spcBef>
              <a:defRPr sz="1608">
                <a:latin typeface="Times New Roman"/>
                <a:ea typeface="Times New Roman"/>
                <a:cs typeface="Times New Roman"/>
                <a:sym typeface="Times New Roman"/>
              </a:defRPr>
            </a:pPr>
            <a:r>
              <a:t>1595-1775: Profits of Atlantic Seaborne Empire…</a:t>
            </a:r>
          </a:p>
          <a:p>
            <a:pPr marL="229742" indent="-229742" defTabSz="306324">
              <a:spcBef>
                <a:spcPts val="800"/>
              </a:spcBef>
              <a:defRPr sz="1608">
                <a:latin typeface="Times New Roman"/>
                <a:ea typeface="Times New Roman"/>
                <a:cs typeface="Times New Roman"/>
                <a:sym typeface="Times New Roman"/>
              </a:defRPr>
            </a:pPr>
            <a:r>
              <a:t>1775-1845: Demographic explosion, with little or no trickle-down… </a:t>
            </a:r>
          </a:p>
          <a:p>
            <a:pPr marL="229742" indent="-229742" defTabSz="306324">
              <a:spcBef>
                <a:spcPts val="800"/>
              </a:spcBef>
              <a:defRPr sz="1608">
                <a:latin typeface="Times New Roman"/>
                <a:ea typeface="Times New Roman"/>
                <a:cs typeface="Times New Roman"/>
                <a:sym typeface="Times New Roman"/>
              </a:defRPr>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06324">
              <a:lnSpc>
                <a:spcPct val="80000"/>
              </a:lnSpc>
              <a:spcBef>
                <a:spcPts val="400"/>
              </a:spcBef>
              <a:buSzTx/>
              <a:buFontTx/>
              <a:buNone/>
              <a:defRPr sz="1608"/>
            </a:pPr>
          </a:p>
          <a:p>
            <a:pPr marL="0" indent="0" algn="ctr" defTabSz="306324">
              <a:spcBef>
                <a:spcPts val="0"/>
              </a:spcBef>
              <a:buSzTx/>
              <a:buFontTx/>
              <a:buNone/>
              <a:defRPr b="1" sz="536">
                <a:uFillTx/>
                <a:latin typeface="Helvetica Neue"/>
                <a:ea typeface="Helvetica Neue"/>
                <a:cs typeface="Helvetica Neue"/>
                <a:sym typeface="Helvetica Neue"/>
              </a:defRPr>
            </a:pPr>
            <a:r>
              <a:t>http://faculty.econ.ucdavis.edu/faculty/gclark/papers/secret2001.pdf</a:t>
            </a:r>
          </a:p>
        </p:txBody>
      </p:sp>
      <p:pic>
        <p:nvPicPr>
          <p:cNvPr id="59" name="Image" descr="Image"/>
          <p:cNvPicPr>
            <a:picLocks noChangeAspect="1"/>
          </p:cNvPicPr>
          <p:nvPr/>
        </p:nvPicPr>
        <p:blipFill>
          <a:blip r:embed="rId2">
            <a:extLst/>
          </a:blip>
          <a:stretch>
            <a:fillRect/>
          </a:stretch>
        </p:blipFill>
        <p:spPr>
          <a:xfrm>
            <a:off x="3867635" y="1270000"/>
            <a:ext cx="5206469" cy="4191915"/>
          </a:xfrm>
          <a:prstGeom prst="rect">
            <a:avLst/>
          </a:prstGeom>
          <a:ln w="12700">
            <a:miter lim="400000"/>
          </a:ln>
        </p:spPr>
      </p:pic>
      <p:sp>
        <p:nvSpPr>
          <p:cNvPr id="60"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1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6"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19"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22"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25"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2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30"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35"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3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0"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41"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42"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43"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44"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45"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4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49"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5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5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5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56"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61"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6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In Adam Smith’s Day: 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solidFill>
                  <a:srgbClr val="000080"/>
                </a:solidFill>
                <a:latin typeface="+mj-lt"/>
                <a:ea typeface="+mj-ea"/>
                <a:cs typeface="+mj-cs"/>
                <a:sym typeface="Helvetica"/>
              </a:defRPr>
            </a:lvl1pPr>
          </a:lstStyle>
          <a:p>
            <a:pPr/>
            <a:r>
              <a:t>In Adam Smith’s Day: The Relocation of Global Industry to England</a:t>
            </a:r>
          </a:p>
        </p:txBody>
      </p:sp>
      <p:sp>
        <p:nvSpPr>
          <p:cNvPr id="63" name="Clark: “The population fed and clothed by English agriculture did not expand from 7.5 million to 21 million between 1760 and 1860… from 7.5 to 9.6 million…”…"/>
          <p:cNvSpPr txBox="1"/>
          <p:nvPr>
            <p:ph type="body" sz="half" idx="4294967295"/>
          </p:nvPr>
        </p:nvSpPr>
        <p:spPr>
          <a:xfrm>
            <a:off x="457200" y="1270000"/>
            <a:ext cx="3175000" cy="5217160"/>
          </a:xfrm>
          <a:prstGeom prst="rect">
            <a:avLst/>
          </a:prstGeom>
        </p:spPr>
        <p:txBody>
          <a:bodyPr>
            <a:normAutofit fontScale="100000" lnSpcReduction="0"/>
          </a:bodyPr>
          <a:lstStyle/>
          <a:p>
            <a:pPr marL="294893" indent="-294893" defTabSz="393192">
              <a:spcBef>
                <a:spcPts val="1000"/>
              </a:spcBef>
              <a:defRPr sz="2064">
                <a:latin typeface="Times New Roman"/>
                <a:ea typeface="Times New Roman"/>
                <a:cs typeface="Times New Roman"/>
                <a:sym typeface="Times New Roman"/>
              </a:defRPr>
            </a:pPr>
            <a:r>
              <a:t>Clark: “The population fed and clothed by English agriculture did not expand from 7.5 million to 21 million between 1760 and 1860… from 7.5 to 9.6 million…” </a:t>
            </a:r>
          </a:p>
          <a:p>
            <a:pPr marL="294893" indent="-294893" defTabSz="393192">
              <a:spcBef>
                <a:spcPts val="1000"/>
              </a:spcBef>
              <a:defRPr sz="2064">
                <a:latin typeface="Times New Roman"/>
                <a:ea typeface="Times New Roman"/>
                <a:cs typeface="Times New Roman"/>
                <a:sym typeface="Times New Roman"/>
              </a:defRPr>
            </a:pPr>
            <a:r>
              <a:t>Gets into the business of combining cotton, imported food, coal, and British and Irish workers to make the world’s textiles, iron, machines, and ‘protection’…</a:t>
            </a:r>
          </a:p>
          <a:p>
            <a:pPr marL="294893" indent="-294893" defTabSz="393192">
              <a:spcBef>
                <a:spcPts val="1000"/>
              </a:spcBef>
              <a:defRPr sz="2064">
                <a:latin typeface="Times New Roman"/>
                <a:ea typeface="Times New Roman"/>
                <a:cs typeface="Times New Roman"/>
                <a:sym typeface="Times New Roman"/>
              </a:defRPr>
            </a:pPr>
            <a:r>
              <a:t>A huge shift…</a:t>
            </a:r>
          </a:p>
        </p:txBody>
      </p:sp>
      <p:pic>
        <p:nvPicPr>
          <p:cNvPr id="64"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
        <p:nvSpPr>
          <p:cNvPr id="65"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6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6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6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7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7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7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7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9"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80"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81"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82"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85"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88"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89"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90"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91"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92"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6"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97"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4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1"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02"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0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6"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09"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elissa Dell Takes the “Institutionalist Approac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Melissa Dell Takes the “Institutionalist Approach”</a:t>
            </a:r>
          </a:p>
        </p:txBody>
      </p:sp>
      <p:sp>
        <p:nvSpPr>
          <p:cNvPr id="6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6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0"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&amp; in England above.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12"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13"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14"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15"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1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1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2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2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2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2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26"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29"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0"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3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4"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37"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38"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41"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42"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43"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44"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45"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46"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47"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48"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51"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5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5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58"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British Institutional Change"/>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8000"/>
                </a:solidFill>
              </a:defRPr>
            </a:lvl1pPr>
          </a:lstStyle>
          <a:p>
            <a:pPr/>
            <a:r>
              <a:t>British Institutional Change</a:t>
            </a:r>
          </a:p>
        </p:txBody>
      </p:sp>
      <p:pic>
        <p:nvPicPr>
          <p:cNvPr id="73" name="Image" descr="Image"/>
          <p:cNvPicPr>
            <a:picLocks noChangeAspect="1"/>
          </p:cNvPicPr>
          <p:nvPr/>
        </p:nvPicPr>
        <p:blipFill>
          <a:blip r:embed="rId2">
            <a:extLst/>
          </a:blip>
          <a:stretch>
            <a:fillRect/>
          </a:stretch>
        </p:blipFill>
        <p:spPr>
          <a:xfrm>
            <a:off x="277663" y="1270000"/>
            <a:ext cx="3015980" cy="2456313"/>
          </a:xfrm>
          <a:prstGeom prst="rect">
            <a:avLst/>
          </a:prstGeom>
          <a:ln w="12700">
            <a:miter lim="400000"/>
          </a:ln>
        </p:spPr>
      </p:pic>
      <p:pic>
        <p:nvPicPr>
          <p:cNvPr id="74" name="Image" descr="Image"/>
          <p:cNvPicPr>
            <a:picLocks noChangeAspect="0"/>
          </p:cNvPicPr>
          <p:nvPr/>
        </p:nvPicPr>
        <p:blipFill>
          <a:blip r:embed="rId3">
            <a:extLst/>
          </a:blip>
          <a:stretch>
            <a:fillRect/>
          </a:stretch>
        </p:blipFill>
        <p:spPr>
          <a:xfrm>
            <a:off x="3293641" y="1270000"/>
            <a:ext cx="2616560" cy="2093654"/>
          </a:xfrm>
          <a:prstGeom prst="rect">
            <a:avLst/>
          </a:prstGeom>
          <a:ln w="12700">
            <a:miter lim="400000"/>
          </a:ln>
        </p:spPr>
      </p:pic>
      <p:pic>
        <p:nvPicPr>
          <p:cNvPr id="75" name="Image" descr="Image"/>
          <p:cNvPicPr>
            <a:picLocks noChangeAspect="0"/>
          </p:cNvPicPr>
          <p:nvPr/>
        </p:nvPicPr>
        <p:blipFill>
          <a:blip r:embed="rId4">
            <a:extLst/>
          </a:blip>
          <a:stretch>
            <a:fillRect/>
          </a:stretch>
        </p:blipFill>
        <p:spPr>
          <a:xfrm>
            <a:off x="5910201" y="1270000"/>
            <a:ext cx="2939963" cy="2187968"/>
          </a:xfrm>
          <a:prstGeom prst="rect">
            <a:avLst/>
          </a:prstGeom>
          <a:ln w="12700">
            <a:miter lim="400000"/>
          </a:ln>
        </p:spPr>
      </p:pic>
      <p:pic>
        <p:nvPicPr>
          <p:cNvPr id="76" name="Image" descr="Image"/>
          <p:cNvPicPr>
            <a:picLocks noChangeAspect="0"/>
          </p:cNvPicPr>
          <p:nvPr/>
        </p:nvPicPr>
        <p:blipFill>
          <a:blip r:embed="rId5">
            <a:extLst/>
          </a:blip>
          <a:stretch>
            <a:fillRect/>
          </a:stretch>
        </p:blipFill>
        <p:spPr>
          <a:xfrm>
            <a:off x="277663" y="3792285"/>
            <a:ext cx="4135516" cy="2628901"/>
          </a:xfrm>
          <a:prstGeom prst="rect">
            <a:avLst/>
          </a:prstGeom>
          <a:ln w="12700">
            <a:miter lim="400000"/>
          </a:ln>
        </p:spPr>
      </p:pic>
      <p:pic>
        <p:nvPicPr>
          <p:cNvPr id="77" name="Image" descr="Image"/>
          <p:cNvPicPr>
            <a:picLocks noChangeAspect="0"/>
          </p:cNvPicPr>
          <p:nvPr/>
        </p:nvPicPr>
        <p:blipFill>
          <a:blip r:embed="rId6">
            <a:extLst/>
          </a:blip>
          <a:stretch>
            <a:fillRect/>
          </a:stretch>
        </p:blipFill>
        <p:spPr>
          <a:xfrm>
            <a:off x="4566787" y="3792285"/>
            <a:ext cx="4333642" cy="2616201"/>
          </a:xfrm>
          <a:prstGeom prst="rect">
            <a:avLst/>
          </a:prstGeom>
          <a:ln w="12700">
            <a:miter lim="400000"/>
          </a:ln>
        </p:spPr>
      </p:pic>
      <p:sp>
        <p:nvSpPr>
          <p:cNvPr id="7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7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61"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62"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65"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66"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67"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70"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71"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74"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75"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79"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80"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83"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84"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87"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88"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91"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94"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